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50" r:id="rId5"/>
  </p:sldMasterIdLst>
  <p:notesMasterIdLst>
    <p:notesMasterId r:id="rId20"/>
  </p:notesMasterIdLst>
  <p:handoutMasterIdLst>
    <p:handoutMasterId r:id="rId21"/>
  </p:handoutMasterIdLst>
  <p:sldIdLst>
    <p:sldId id="1661" r:id="rId6"/>
    <p:sldId id="1806" r:id="rId7"/>
    <p:sldId id="1845" r:id="rId8"/>
    <p:sldId id="1896" r:id="rId9"/>
    <p:sldId id="1847" r:id="rId10"/>
    <p:sldId id="1898" r:id="rId11"/>
    <p:sldId id="1894" r:id="rId12"/>
    <p:sldId id="1895" r:id="rId13"/>
    <p:sldId id="1844" r:id="rId14"/>
    <p:sldId id="1897" r:id="rId15"/>
    <p:sldId id="1610" r:id="rId16"/>
    <p:sldId id="1811" r:id="rId17"/>
    <p:sldId id="1899" r:id="rId18"/>
    <p:sldId id="1532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crosoft Build Template" id="{F45A9721-150A-4C05-91D0-2A71AEDEEEA9}">
          <p14:sldIdLst>
            <p14:sldId id="1661"/>
            <p14:sldId id="1806"/>
            <p14:sldId id="1845"/>
            <p14:sldId id="1896"/>
            <p14:sldId id="1847"/>
            <p14:sldId id="1898"/>
            <p14:sldId id="1894"/>
            <p14:sldId id="1895"/>
            <p14:sldId id="1844"/>
            <p14:sldId id="1897"/>
            <p14:sldId id="1610"/>
            <p14:sldId id="1811"/>
            <p14:sldId id="1899"/>
            <p14:sldId id="153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1A1A1A"/>
    <a:srgbClr val="FFFFFF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693" autoAdjust="0"/>
  </p:normalViewPr>
  <p:slideViewPr>
    <p:cSldViewPr snapToGrid="0">
      <p:cViewPr varScale="1">
        <p:scale>
          <a:sx n="104" d="100"/>
          <a:sy n="104" d="100"/>
        </p:scale>
        <p:origin x="870" y="108"/>
      </p:cViewPr>
      <p:guideLst/>
    </p:cSldViewPr>
  </p:slideViewPr>
  <p:outlineViewPr>
    <p:cViewPr>
      <p:scale>
        <a:sx n="33" d="100"/>
        <a:sy n="33" d="100"/>
      </p:scale>
      <p:origin x="0" y="-651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766" y="3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3.xml" Id="rId8" /><Relationship Type="http://schemas.openxmlformats.org/officeDocument/2006/relationships/slide" Target="slides/slide8.xml" Id="rId13" /><Relationship Type="http://schemas.openxmlformats.org/officeDocument/2006/relationships/slide" Target="slides/slide13.xml" Id="rId18" /><Relationship Type="http://schemas.openxmlformats.org/officeDocument/2006/relationships/tableStyles" Target="tableStyles.xml" Id="rId26" /><Relationship Type="http://schemas.openxmlformats.org/officeDocument/2006/relationships/customXml" Target="../customXml/item3.xml" Id="rId3" /><Relationship Type="http://schemas.openxmlformats.org/officeDocument/2006/relationships/handoutMaster" Target="handoutMasters/handoutMaster1.xml" Id="rId21" /><Relationship Type="http://schemas.openxmlformats.org/officeDocument/2006/relationships/slide" Target="slides/slide2.xml" Id="rId7" /><Relationship Type="http://schemas.openxmlformats.org/officeDocument/2006/relationships/slide" Target="slides/slide7.xml" Id="rId12" /><Relationship Type="http://schemas.openxmlformats.org/officeDocument/2006/relationships/slide" Target="slides/slide12.xml" Id="rId17" /><Relationship Type="http://schemas.openxmlformats.org/officeDocument/2006/relationships/theme" Target="theme/theme1.xml" Id="rId25" /><Relationship Type="http://schemas.openxmlformats.org/officeDocument/2006/relationships/customXml" Target="../customXml/item2.xml" Id="rId2" /><Relationship Type="http://schemas.openxmlformats.org/officeDocument/2006/relationships/slide" Target="slides/slide11.xml" Id="rId16" /><Relationship Type="http://schemas.openxmlformats.org/officeDocument/2006/relationships/notesMaster" Target="notesMasters/notesMaster1.xml" Id="rId20" /><Relationship Type="http://schemas.openxmlformats.org/officeDocument/2006/relationships/customXml" Target="../customXml/item1.xml" Id="rId1" /><Relationship Type="http://schemas.openxmlformats.org/officeDocument/2006/relationships/slide" Target="slides/slide1.xml" Id="rId6" /><Relationship Type="http://schemas.openxmlformats.org/officeDocument/2006/relationships/slide" Target="slides/slide6.xml" Id="rId11" /><Relationship Type="http://schemas.openxmlformats.org/officeDocument/2006/relationships/viewProps" Target="viewProps.xml" Id="rId24" /><Relationship Type="http://schemas.openxmlformats.org/officeDocument/2006/relationships/slideMaster" Target="slideMasters/slideMaster2.xml" Id="rId5" /><Relationship Type="http://schemas.openxmlformats.org/officeDocument/2006/relationships/slide" Target="slides/slide10.xml" Id="rId15" /><Relationship Type="http://schemas.openxmlformats.org/officeDocument/2006/relationships/presProps" Target="presProps.xml" Id="rId23" /><Relationship Type="http://schemas.openxmlformats.org/officeDocument/2006/relationships/slide" Target="slides/slide5.xml" Id="rId10" /><Relationship Type="http://schemas.openxmlformats.org/officeDocument/2006/relationships/slide" Target="slides/slide14.xml" Id="rId19" /><Relationship Type="http://schemas.openxmlformats.org/officeDocument/2006/relationships/slideMaster" Target="slideMasters/slideMaster1.xml" Id="rId4" /><Relationship Type="http://schemas.openxmlformats.org/officeDocument/2006/relationships/slide" Target="slides/slide4.xml" Id="rId9" /><Relationship Type="http://schemas.openxmlformats.org/officeDocument/2006/relationships/slide" Target="slides/slide9.xml" Id="rId14" /><Relationship Type="http://schemas.microsoft.com/office/2015/10/relationships/revisionInfo" Target="revisionInfo.xml" Id="rId27" 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5/8/2018 2:54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5/8/2018 2:54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C61DAB-D93E-49CA-B245-379601CFE8D0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5/8/2018 2:54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5891047"/>
      </p:ext>
    </p:extLst>
  </p:cSld>
  <p:clrMapOvr>
    <a:masterClrMapping/>
  </p:clrMapOvr>
</p:notes>
</file>

<file path=ppt/notesSlides/notesSlide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5/8/2018 2:54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948632"/>
      </p:ext>
    </p:extLst>
  </p:cSld>
  <p:clrMapOvr>
    <a:masterClrMapping/>
  </p:clrMapOvr>
</p:notes>
</file>

<file path=ppt/notesSlides/notesSlide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CFDC7D-F4BE-4668-920D-08874925A5D7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5/8/2018 2:54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562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A3051D2-DD0C-4419-9210-74A066BBE509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584200" y="2903438"/>
            <a:ext cx="4343400" cy="527960"/>
          </a:xfrm>
          <a:custGeom>
            <a:avLst/>
            <a:gdLst>
              <a:gd name="T0" fmla="*/ 763 w 809"/>
              <a:gd name="T1" fmla="*/ 64 h 96"/>
              <a:gd name="T2" fmla="*/ 795 w 809"/>
              <a:gd name="T3" fmla="*/ 58 h 96"/>
              <a:gd name="T4" fmla="*/ 795 w 809"/>
              <a:gd name="T5" fmla="*/ 84 h 96"/>
              <a:gd name="T6" fmla="*/ 777 w 809"/>
              <a:gd name="T7" fmla="*/ 30 h 96"/>
              <a:gd name="T8" fmla="*/ 723 w 809"/>
              <a:gd name="T9" fmla="*/ 95 h 96"/>
              <a:gd name="T10" fmla="*/ 701 w 809"/>
              <a:gd name="T11" fmla="*/ 3 h 96"/>
              <a:gd name="T12" fmla="*/ 707 w 809"/>
              <a:gd name="T13" fmla="*/ 16 h 96"/>
              <a:gd name="T14" fmla="*/ 708 w 809"/>
              <a:gd name="T15" fmla="*/ 95 h 96"/>
              <a:gd name="T16" fmla="*/ 661 w 809"/>
              <a:gd name="T17" fmla="*/ 80 h 96"/>
              <a:gd name="T18" fmla="*/ 624 w 809"/>
              <a:gd name="T19" fmla="*/ 69 h 96"/>
              <a:gd name="T20" fmla="*/ 679 w 809"/>
              <a:gd name="T21" fmla="*/ 95 h 96"/>
              <a:gd name="T22" fmla="*/ 579 w 809"/>
              <a:gd name="T23" fmla="*/ 55 h 96"/>
              <a:gd name="T24" fmla="*/ 598 w 809"/>
              <a:gd name="T25" fmla="*/ 69 h 96"/>
              <a:gd name="T26" fmla="*/ 579 w 809"/>
              <a:gd name="T27" fmla="*/ 19 h 96"/>
              <a:gd name="T28" fmla="*/ 605 w 809"/>
              <a:gd name="T29" fmla="*/ 88 h 96"/>
              <a:gd name="T30" fmla="*/ 602 w 809"/>
              <a:gd name="T31" fmla="*/ 12 h 96"/>
              <a:gd name="T32" fmla="*/ 608 w 809"/>
              <a:gd name="T33" fmla="*/ 55 h 96"/>
              <a:gd name="T34" fmla="*/ 471 w 809"/>
              <a:gd name="T35" fmla="*/ 32 h 96"/>
              <a:gd name="T36" fmla="*/ 474 w 809"/>
              <a:gd name="T37" fmla="*/ 2 h 96"/>
              <a:gd name="T38" fmla="*/ 432 w 809"/>
              <a:gd name="T39" fmla="*/ 32 h 96"/>
              <a:gd name="T40" fmla="*/ 457 w 809"/>
              <a:gd name="T41" fmla="*/ 43 h 96"/>
              <a:gd name="T42" fmla="*/ 500 w 809"/>
              <a:gd name="T43" fmla="*/ 96 h 96"/>
              <a:gd name="T44" fmla="*/ 496 w 809"/>
              <a:gd name="T45" fmla="*/ 74 h 96"/>
              <a:gd name="T46" fmla="*/ 496 w 809"/>
              <a:gd name="T47" fmla="*/ 13 h 96"/>
              <a:gd name="T48" fmla="*/ 378 w 809"/>
              <a:gd name="T49" fmla="*/ 64 h 96"/>
              <a:gd name="T50" fmla="*/ 419 w 809"/>
              <a:gd name="T51" fmla="*/ 39 h 96"/>
              <a:gd name="T52" fmla="*/ 363 w 809"/>
              <a:gd name="T53" fmla="*/ 64 h 96"/>
              <a:gd name="T54" fmla="*/ 345 w 809"/>
              <a:gd name="T55" fmla="*/ 62 h 96"/>
              <a:gd name="T56" fmla="*/ 325 w 809"/>
              <a:gd name="T57" fmla="*/ 48 h 96"/>
              <a:gd name="T58" fmla="*/ 352 w 809"/>
              <a:gd name="T59" fmla="*/ 46 h 96"/>
              <a:gd name="T60" fmla="*/ 313 w 809"/>
              <a:gd name="T61" fmla="*/ 41 h 96"/>
              <a:gd name="T62" fmla="*/ 327 w 809"/>
              <a:gd name="T63" fmla="*/ 67 h 96"/>
              <a:gd name="T64" fmla="*/ 328 w 809"/>
              <a:gd name="T65" fmla="*/ 86 h 96"/>
              <a:gd name="T66" fmla="*/ 347 w 809"/>
              <a:gd name="T67" fmla="*/ 91 h 96"/>
              <a:gd name="T68" fmla="*/ 286 w 809"/>
              <a:gd name="T69" fmla="*/ 63 h 96"/>
              <a:gd name="T70" fmla="*/ 256 w 809"/>
              <a:gd name="T71" fmla="*/ 79 h 96"/>
              <a:gd name="T72" fmla="*/ 301 w 809"/>
              <a:gd name="T73" fmla="*/ 63 h 96"/>
              <a:gd name="T74" fmla="*/ 246 w 809"/>
              <a:gd name="T75" fmla="*/ 39 h 96"/>
              <a:gd name="T76" fmla="*/ 210 w 809"/>
              <a:gd name="T77" fmla="*/ 45 h 96"/>
              <a:gd name="T78" fmla="*/ 210 w 809"/>
              <a:gd name="T79" fmla="*/ 65 h 96"/>
              <a:gd name="T80" fmla="*/ 226 w 809"/>
              <a:gd name="T81" fmla="*/ 31 h 96"/>
              <a:gd name="T82" fmla="*/ 165 w 809"/>
              <a:gd name="T83" fmla="*/ 96 h 96"/>
              <a:gd name="T84" fmla="*/ 148 w 809"/>
              <a:gd name="T85" fmla="*/ 64 h 96"/>
              <a:gd name="T86" fmla="*/ 167 w 809"/>
              <a:gd name="T87" fmla="*/ 30 h 96"/>
              <a:gd name="T88" fmla="*/ 108 w 809"/>
              <a:gd name="T89" fmla="*/ 32 h 96"/>
              <a:gd name="T90" fmla="*/ 110 w 809"/>
              <a:gd name="T91" fmla="*/ 17 h 96"/>
              <a:gd name="T92" fmla="*/ 116 w 809"/>
              <a:gd name="T93" fmla="*/ 3 h 96"/>
              <a:gd name="T94" fmla="*/ 80 w 809"/>
              <a:gd name="T95" fmla="*/ 38 h 96"/>
              <a:gd name="T96" fmla="*/ 42 w 809"/>
              <a:gd name="T97" fmla="*/ 95 h 96"/>
              <a:gd name="T98" fmla="*/ 14 w 809"/>
              <a:gd name="T99" fmla="*/ 95 h 96"/>
              <a:gd name="T100" fmla="*/ 47 w 809"/>
              <a:gd name="T101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9" h="96">
                <a:moveTo>
                  <a:pt x="795" y="58"/>
                </a:moveTo>
                <a:cubicBezTo>
                  <a:pt x="795" y="53"/>
                  <a:pt x="794" y="50"/>
                  <a:pt x="791" y="46"/>
                </a:cubicBezTo>
                <a:cubicBezTo>
                  <a:pt x="788" y="43"/>
                  <a:pt x="784" y="42"/>
                  <a:pt x="780" y="42"/>
                </a:cubicBezTo>
                <a:cubicBezTo>
                  <a:pt x="775" y="42"/>
                  <a:pt x="770" y="44"/>
                  <a:pt x="767" y="48"/>
                </a:cubicBezTo>
                <a:cubicBezTo>
                  <a:pt x="764" y="52"/>
                  <a:pt x="763" y="57"/>
                  <a:pt x="763" y="64"/>
                </a:cubicBezTo>
                <a:cubicBezTo>
                  <a:pt x="763" y="71"/>
                  <a:pt x="764" y="76"/>
                  <a:pt x="767" y="79"/>
                </a:cubicBezTo>
                <a:cubicBezTo>
                  <a:pt x="770" y="83"/>
                  <a:pt x="774" y="85"/>
                  <a:pt x="779" y="85"/>
                </a:cubicBezTo>
                <a:cubicBezTo>
                  <a:pt x="784" y="85"/>
                  <a:pt x="788" y="83"/>
                  <a:pt x="791" y="79"/>
                </a:cubicBezTo>
                <a:cubicBezTo>
                  <a:pt x="794" y="76"/>
                  <a:pt x="795" y="71"/>
                  <a:pt x="795" y="66"/>
                </a:cubicBezTo>
                <a:lnTo>
                  <a:pt x="795" y="58"/>
                </a:lnTo>
                <a:close/>
                <a:moveTo>
                  <a:pt x="809" y="2"/>
                </a:moveTo>
                <a:cubicBezTo>
                  <a:pt x="809" y="95"/>
                  <a:pt x="809" y="95"/>
                  <a:pt x="809" y="95"/>
                </a:cubicBezTo>
                <a:cubicBezTo>
                  <a:pt x="795" y="95"/>
                  <a:pt x="795" y="95"/>
                  <a:pt x="795" y="95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0" y="92"/>
                  <a:pt x="783" y="96"/>
                  <a:pt x="774" y="96"/>
                </a:cubicBezTo>
                <a:cubicBezTo>
                  <a:pt x="766" y="96"/>
                  <a:pt x="760" y="93"/>
                  <a:pt x="755" y="88"/>
                </a:cubicBezTo>
                <a:cubicBezTo>
                  <a:pt x="751" y="82"/>
                  <a:pt x="748" y="74"/>
                  <a:pt x="748" y="65"/>
                </a:cubicBezTo>
                <a:cubicBezTo>
                  <a:pt x="748" y="54"/>
                  <a:pt x="751" y="46"/>
                  <a:pt x="756" y="40"/>
                </a:cubicBezTo>
                <a:cubicBezTo>
                  <a:pt x="761" y="34"/>
                  <a:pt x="768" y="30"/>
                  <a:pt x="777" y="30"/>
                </a:cubicBezTo>
                <a:cubicBezTo>
                  <a:pt x="785" y="30"/>
                  <a:pt x="791" y="34"/>
                  <a:pt x="795" y="41"/>
                </a:cubicBezTo>
                <a:cubicBezTo>
                  <a:pt x="795" y="41"/>
                  <a:pt x="795" y="41"/>
                  <a:pt x="795" y="41"/>
                </a:cubicBezTo>
                <a:cubicBezTo>
                  <a:pt x="795" y="2"/>
                  <a:pt x="795" y="2"/>
                  <a:pt x="795" y="2"/>
                </a:cubicBezTo>
                <a:lnTo>
                  <a:pt x="809" y="2"/>
                </a:lnTo>
                <a:close/>
                <a:moveTo>
                  <a:pt x="723" y="95"/>
                </a:moveTo>
                <a:cubicBezTo>
                  <a:pt x="738" y="95"/>
                  <a:pt x="738" y="95"/>
                  <a:pt x="738" y="95"/>
                </a:cubicBezTo>
                <a:cubicBezTo>
                  <a:pt x="738" y="2"/>
                  <a:pt x="738" y="2"/>
                  <a:pt x="738" y="2"/>
                </a:cubicBezTo>
                <a:cubicBezTo>
                  <a:pt x="723" y="2"/>
                  <a:pt x="723" y="2"/>
                  <a:pt x="723" y="2"/>
                </a:cubicBezTo>
                <a:lnTo>
                  <a:pt x="723" y="95"/>
                </a:lnTo>
                <a:close/>
                <a:moveTo>
                  <a:pt x="701" y="3"/>
                </a:moveTo>
                <a:cubicBezTo>
                  <a:pt x="699" y="3"/>
                  <a:pt x="697" y="3"/>
                  <a:pt x="695" y="5"/>
                </a:cubicBezTo>
                <a:cubicBezTo>
                  <a:pt x="694" y="7"/>
                  <a:pt x="693" y="8"/>
                  <a:pt x="693" y="11"/>
                </a:cubicBezTo>
                <a:cubicBezTo>
                  <a:pt x="693" y="13"/>
                  <a:pt x="694" y="15"/>
                  <a:pt x="695" y="17"/>
                </a:cubicBezTo>
                <a:cubicBezTo>
                  <a:pt x="697" y="18"/>
                  <a:pt x="699" y="19"/>
                  <a:pt x="701" y="19"/>
                </a:cubicBezTo>
                <a:cubicBezTo>
                  <a:pt x="704" y="19"/>
                  <a:pt x="706" y="18"/>
                  <a:pt x="707" y="16"/>
                </a:cubicBezTo>
                <a:cubicBezTo>
                  <a:pt x="709" y="15"/>
                  <a:pt x="710" y="13"/>
                  <a:pt x="710" y="11"/>
                </a:cubicBezTo>
                <a:cubicBezTo>
                  <a:pt x="710" y="8"/>
                  <a:pt x="709" y="7"/>
                  <a:pt x="707" y="5"/>
                </a:cubicBezTo>
                <a:cubicBezTo>
                  <a:pt x="706" y="3"/>
                  <a:pt x="704" y="3"/>
                  <a:pt x="701" y="3"/>
                </a:cubicBezTo>
                <a:moveTo>
                  <a:pt x="694" y="95"/>
                </a:moveTo>
                <a:cubicBezTo>
                  <a:pt x="708" y="95"/>
                  <a:pt x="708" y="95"/>
                  <a:pt x="708" y="95"/>
                </a:cubicBezTo>
                <a:cubicBezTo>
                  <a:pt x="708" y="32"/>
                  <a:pt x="708" y="32"/>
                  <a:pt x="708" y="32"/>
                </a:cubicBezTo>
                <a:cubicBezTo>
                  <a:pt x="694" y="32"/>
                  <a:pt x="694" y="32"/>
                  <a:pt x="694" y="32"/>
                </a:cubicBezTo>
                <a:lnTo>
                  <a:pt x="694" y="95"/>
                </a:lnTo>
                <a:close/>
                <a:moveTo>
                  <a:pt x="665" y="68"/>
                </a:moveTo>
                <a:cubicBezTo>
                  <a:pt x="665" y="73"/>
                  <a:pt x="664" y="77"/>
                  <a:pt x="661" y="80"/>
                </a:cubicBezTo>
                <a:cubicBezTo>
                  <a:pt x="658" y="83"/>
                  <a:pt x="655" y="85"/>
                  <a:pt x="651" y="85"/>
                </a:cubicBezTo>
                <a:cubicBezTo>
                  <a:pt x="642" y="85"/>
                  <a:pt x="638" y="79"/>
                  <a:pt x="638" y="68"/>
                </a:cubicBezTo>
                <a:cubicBezTo>
                  <a:pt x="638" y="32"/>
                  <a:pt x="638" y="32"/>
                  <a:pt x="638" y="32"/>
                </a:cubicBezTo>
                <a:cubicBezTo>
                  <a:pt x="624" y="32"/>
                  <a:pt x="624" y="32"/>
                  <a:pt x="624" y="32"/>
                </a:cubicBezTo>
                <a:cubicBezTo>
                  <a:pt x="624" y="69"/>
                  <a:pt x="624" y="69"/>
                  <a:pt x="624" y="69"/>
                </a:cubicBezTo>
                <a:cubicBezTo>
                  <a:pt x="624" y="87"/>
                  <a:pt x="631" y="96"/>
                  <a:pt x="646" y="96"/>
                </a:cubicBezTo>
                <a:cubicBezTo>
                  <a:pt x="654" y="96"/>
                  <a:pt x="661" y="92"/>
                  <a:pt x="665" y="85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95"/>
                  <a:pt x="665" y="95"/>
                  <a:pt x="665" y="95"/>
                </a:cubicBezTo>
                <a:cubicBezTo>
                  <a:pt x="679" y="95"/>
                  <a:pt x="679" y="95"/>
                  <a:pt x="679" y="95"/>
                </a:cubicBezTo>
                <a:cubicBezTo>
                  <a:pt x="679" y="32"/>
                  <a:pt x="679" y="32"/>
                  <a:pt x="679" y="32"/>
                </a:cubicBezTo>
                <a:cubicBezTo>
                  <a:pt x="665" y="32"/>
                  <a:pt x="665" y="32"/>
                  <a:pt x="665" y="32"/>
                </a:cubicBezTo>
                <a:lnTo>
                  <a:pt x="665" y="68"/>
                </a:lnTo>
                <a:close/>
                <a:moveTo>
                  <a:pt x="598" y="69"/>
                </a:moveTo>
                <a:cubicBezTo>
                  <a:pt x="598" y="60"/>
                  <a:pt x="592" y="55"/>
                  <a:pt x="579" y="55"/>
                </a:cubicBezTo>
                <a:cubicBezTo>
                  <a:pt x="569" y="55"/>
                  <a:pt x="569" y="55"/>
                  <a:pt x="569" y="55"/>
                </a:cubicBezTo>
                <a:cubicBezTo>
                  <a:pt x="569" y="83"/>
                  <a:pt x="569" y="83"/>
                  <a:pt x="569" y="83"/>
                </a:cubicBezTo>
                <a:cubicBezTo>
                  <a:pt x="581" y="83"/>
                  <a:pt x="581" y="83"/>
                  <a:pt x="581" y="83"/>
                </a:cubicBezTo>
                <a:cubicBezTo>
                  <a:pt x="587" y="83"/>
                  <a:pt x="591" y="82"/>
                  <a:pt x="594" y="79"/>
                </a:cubicBezTo>
                <a:cubicBezTo>
                  <a:pt x="597" y="77"/>
                  <a:pt x="598" y="73"/>
                  <a:pt x="598" y="69"/>
                </a:cubicBezTo>
                <a:moveTo>
                  <a:pt x="569" y="44"/>
                </a:moveTo>
                <a:cubicBezTo>
                  <a:pt x="578" y="44"/>
                  <a:pt x="578" y="44"/>
                  <a:pt x="578" y="44"/>
                </a:cubicBezTo>
                <a:cubicBezTo>
                  <a:pt x="583" y="44"/>
                  <a:pt x="587" y="42"/>
                  <a:pt x="590" y="40"/>
                </a:cubicBezTo>
                <a:cubicBezTo>
                  <a:pt x="593" y="38"/>
                  <a:pt x="594" y="34"/>
                  <a:pt x="594" y="30"/>
                </a:cubicBezTo>
                <a:cubicBezTo>
                  <a:pt x="594" y="22"/>
                  <a:pt x="589" y="19"/>
                  <a:pt x="579" y="19"/>
                </a:cubicBezTo>
                <a:cubicBezTo>
                  <a:pt x="569" y="19"/>
                  <a:pt x="569" y="19"/>
                  <a:pt x="569" y="19"/>
                </a:cubicBezTo>
                <a:lnTo>
                  <a:pt x="569" y="44"/>
                </a:lnTo>
                <a:close/>
                <a:moveTo>
                  <a:pt x="608" y="55"/>
                </a:moveTo>
                <a:cubicBezTo>
                  <a:pt x="612" y="58"/>
                  <a:pt x="614" y="63"/>
                  <a:pt x="614" y="69"/>
                </a:cubicBezTo>
                <a:cubicBezTo>
                  <a:pt x="614" y="77"/>
                  <a:pt x="611" y="83"/>
                  <a:pt x="605" y="88"/>
                </a:cubicBezTo>
                <a:cubicBezTo>
                  <a:pt x="599" y="92"/>
                  <a:pt x="591" y="95"/>
                  <a:pt x="582" y="95"/>
                </a:cubicBezTo>
                <a:cubicBezTo>
                  <a:pt x="554" y="95"/>
                  <a:pt x="554" y="95"/>
                  <a:pt x="554" y="95"/>
                </a:cubicBezTo>
                <a:cubicBezTo>
                  <a:pt x="554" y="7"/>
                  <a:pt x="554" y="7"/>
                  <a:pt x="554" y="7"/>
                </a:cubicBezTo>
                <a:cubicBezTo>
                  <a:pt x="582" y="7"/>
                  <a:pt x="582" y="7"/>
                  <a:pt x="582" y="7"/>
                </a:cubicBezTo>
                <a:cubicBezTo>
                  <a:pt x="591" y="7"/>
                  <a:pt x="597" y="9"/>
                  <a:pt x="602" y="12"/>
                </a:cubicBezTo>
                <a:cubicBezTo>
                  <a:pt x="607" y="16"/>
                  <a:pt x="610" y="21"/>
                  <a:pt x="610" y="27"/>
                </a:cubicBezTo>
                <a:cubicBezTo>
                  <a:pt x="610" y="32"/>
                  <a:pt x="608" y="36"/>
                  <a:pt x="605" y="40"/>
                </a:cubicBezTo>
                <a:cubicBezTo>
                  <a:pt x="603" y="44"/>
                  <a:pt x="599" y="46"/>
                  <a:pt x="594" y="48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600" y="49"/>
                  <a:pt x="605" y="51"/>
                  <a:pt x="608" y="55"/>
                </a:cubicBezTo>
                <a:moveTo>
                  <a:pt x="496" y="13"/>
                </a:moveTo>
                <a:cubicBezTo>
                  <a:pt x="482" y="17"/>
                  <a:pt x="482" y="17"/>
                  <a:pt x="482" y="17"/>
                </a:cubicBezTo>
                <a:cubicBezTo>
                  <a:pt x="482" y="32"/>
                  <a:pt x="482" y="32"/>
                  <a:pt x="482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57" y="32"/>
                  <a:pt x="457" y="32"/>
                  <a:pt x="457" y="32"/>
                </a:cubicBezTo>
                <a:cubicBezTo>
                  <a:pt x="457" y="23"/>
                  <a:pt x="457" y="23"/>
                  <a:pt x="457" y="23"/>
                </a:cubicBezTo>
                <a:cubicBezTo>
                  <a:pt x="457" y="16"/>
                  <a:pt x="460" y="12"/>
                  <a:pt x="467" y="12"/>
                </a:cubicBezTo>
                <a:cubicBezTo>
                  <a:pt x="470" y="12"/>
                  <a:pt x="472" y="12"/>
                  <a:pt x="474" y="13"/>
                </a:cubicBezTo>
                <a:cubicBezTo>
                  <a:pt x="474" y="2"/>
                  <a:pt x="474" y="2"/>
                  <a:pt x="474" y="2"/>
                </a:cubicBezTo>
                <a:cubicBezTo>
                  <a:pt x="472" y="1"/>
                  <a:pt x="469" y="0"/>
                  <a:pt x="465" y="0"/>
                </a:cubicBezTo>
                <a:cubicBezTo>
                  <a:pt x="459" y="0"/>
                  <a:pt x="454" y="2"/>
                  <a:pt x="449" y="6"/>
                </a:cubicBezTo>
                <a:cubicBezTo>
                  <a:pt x="445" y="10"/>
                  <a:pt x="443" y="15"/>
                  <a:pt x="443" y="22"/>
                </a:cubicBezTo>
                <a:cubicBezTo>
                  <a:pt x="443" y="32"/>
                  <a:pt x="443" y="32"/>
                  <a:pt x="443" y="32"/>
                </a:cubicBezTo>
                <a:cubicBezTo>
                  <a:pt x="432" y="32"/>
                  <a:pt x="432" y="32"/>
                  <a:pt x="432" y="32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43" y="43"/>
                  <a:pt x="443" y="43"/>
                  <a:pt x="443" y="43"/>
                </a:cubicBezTo>
                <a:cubicBezTo>
                  <a:pt x="443" y="95"/>
                  <a:pt x="443" y="95"/>
                  <a:pt x="443" y="95"/>
                </a:cubicBezTo>
                <a:cubicBezTo>
                  <a:pt x="457" y="95"/>
                  <a:pt x="457" y="95"/>
                  <a:pt x="457" y="95"/>
                </a:cubicBezTo>
                <a:cubicBezTo>
                  <a:pt x="457" y="43"/>
                  <a:pt x="457" y="43"/>
                  <a:pt x="457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82" y="43"/>
                  <a:pt x="482" y="43"/>
                  <a:pt x="482" y="43"/>
                </a:cubicBezTo>
                <a:cubicBezTo>
                  <a:pt x="482" y="79"/>
                  <a:pt x="482" y="79"/>
                  <a:pt x="482" y="79"/>
                </a:cubicBezTo>
                <a:cubicBezTo>
                  <a:pt x="482" y="90"/>
                  <a:pt x="488" y="96"/>
                  <a:pt x="500" y="96"/>
                </a:cubicBezTo>
                <a:cubicBezTo>
                  <a:pt x="504" y="96"/>
                  <a:pt x="508" y="95"/>
                  <a:pt x="511" y="94"/>
                </a:cubicBezTo>
                <a:cubicBezTo>
                  <a:pt x="511" y="83"/>
                  <a:pt x="511" y="83"/>
                  <a:pt x="511" y="83"/>
                </a:cubicBezTo>
                <a:cubicBezTo>
                  <a:pt x="509" y="84"/>
                  <a:pt x="507" y="85"/>
                  <a:pt x="505" y="85"/>
                </a:cubicBezTo>
                <a:cubicBezTo>
                  <a:pt x="501" y="85"/>
                  <a:pt x="499" y="84"/>
                  <a:pt x="498" y="82"/>
                </a:cubicBezTo>
                <a:cubicBezTo>
                  <a:pt x="496" y="81"/>
                  <a:pt x="496" y="78"/>
                  <a:pt x="496" y="74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511" y="43"/>
                  <a:pt x="511" y="43"/>
                  <a:pt x="511" y="43"/>
                </a:cubicBezTo>
                <a:cubicBezTo>
                  <a:pt x="511" y="32"/>
                  <a:pt x="511" y="32"/>
                  <a:pt x="511" y="32"/>
                </a:cubicBezTo>
                <a:cubicBezTo>
                  <a:pt x="496" y="32"/>
                  <a:pt x="496" y="32"/>
                  <a:pt x="496" y="32"/>
                </a:cubicBezTo>
                <a:lnTo>
                  <a:pt x="496" y="13"/>
                </a:lnTo>
                <a:close/>
                <a:moveTo>
                  <a:pt x="413" y="63"/>
                </a:moveTo>
                <a:cubicBezTo>
                  <a:pt x="413" y="56"/>
                  <a:pt x="412" y="51"/>
                  <a:pt x="409" y="47"/>
                </a:cubicBezTo>
                <a:cubicBezTo>
                  <a:pt x="406" y="44"/>
                  <a:pt x="401" y="42"/>
                  <a:pt x="396" y="42"/>
                </a:cubicBezTo>
                <a:cubicBezTo>
                  <a:pt x="390" y="42"/>
                  <a:pt x="386" y="44"/>
                  <a:pt x="382" y="48"/>
                </a:cubicBezTo>
                <a:cubicBezTo>
                  <a:pt x="379" y="51"/>
                  <a:pt x="378" y="57"/>
                  <a:pt x="378" y="64"/>
                </a:cubicBezTo>
                <a:cubicBezTo>
                  <a:pt x="378" y="70"/>
                  <a:pt x="379" y="75"/>
                  <a:pt x="383" y="79"/>
                </a:cubicBezTo>
                <a:cubicBezTo>
                  <a:pt x="386" y="83"/>
                  <a:pt x="390" y="85"/>
                  <a:pt x="396" y="85"/>
                </a:cubicBezTo>
                <a:cubicBezTo>
                  <a:pt x="401" y="85"/>
                  <a:pt x="406" y="83"/>
                  <a:pt x="409" y="79"/>
                </a:cubicBezTo>
                <a:cubicBezTo>
                  <a:pt x="412" y="76"/>
                  <a:pt x="413" y="70"/>
                  <a:pt x="413" y="63"/>
                </a:cubicBezTo>
                <a:moveTo>
                  <a:pt x="419" y="39"/>
                </a:moveTo>
                <a:cubicBezTo>
                  <a:pt x="425" y="45"/>
                  <a:pt x="428" y="53"/>
                  <a:pt x="428" y="63"/>
                </a:cubicBezTo>
                <a:cubicBezTo>
                  <a:pt x="428" y="73"/>
                  <a:pt x="425" y="81"/>
                  <a:pt x="419" y="87"/>
                </a:cubicBezTo>
                <a:cubicBezTo>
                  <a:pt x="413" y="93"/>
                  <a:pt x="405" y="96"/>
                  <a:pt x="395" y="96"/>
                </a:cubicBezTo>
                <a:cubicBezTo>
                  <a:pt x="385" y="96"/>
                  <a:pt x="378" y="93"/>
                  <a:pt x="372" y="87"/>
                </a:cubicBezTo>
                <a:cubicBezTo>
                  <a:pt x="366" y="81"/>
                  <a:pt x="363" y="74"/>
                  <a:pt x="363" y="64"/>
                </a:cubicBezTo>
                <a:cubicBezTo>
                  <a:pt x="363" y="53"/>
                  <a:pt x="366" y="45"/>
                  <a:pt x="372" y="39"/>
                </a:cubicBezTo>
                <a:cubicBezTo>
                  <a:pt x="378" y="33"/>
                  <a:pt x="386" y="30"/>
                  <a:pt x="396" y="30"/>
                </a:cubicBezTo>
                <a:cubicBezTo>
                  <a:pt x="406" y="30"/>
                  <a:pt x="414" y="33"/>
                  <a:pt x="419" y="39"/>
                </a:cubicBezTo>
                <a:moveTo>
                  <a:pt x="350" y="66"/>
                </a:moveTo>
                <a:cubicBezTo>
                  <a:pt x="349" y="64"/>
                  <a:pt x="347" y="63"/>
                  <a:pt x="345" y="62"/>
                </a:cubicBezTo>
                <a:cubicBezTo>
                  <a:pt x="343" y="60"/>
                  <a:pt x="340" y="59"/>
                  <a:pt x="337" y="58"/>
                </a:cubicBezTo>
                <a:cubicBezTo>
                  <a:pt x="335" y="58"/>
                  <a:pt x="334" y="57"/>
                  <a:pt x="332" y="56"/>
                </a:cubicBezTo>
                <a:cubicBezTo>
                  <a:pt x="330" y="56"/>
                  <a:pt x="329" y="55"/>
                  <a:pt x="328" y="54"/>
                </a:cubicBezTo>
                <a:cubicBezTo>
                  <a:pt x="327" y="54"/>
                  <a:pt x="326" y="53"/>
                  <a:pt x="325" y="52"/>
                </a:cubicBezTo>
                <a:cubicBezTo>
                  <a:pt x="325" y="51"/>
                  <a:pt x="325" y="50"/>
                  <a:pt x="325" y="48"/>
                </a:cubicBezTo>
                <a:cubicBezTo>
                  <a:pt x="325" y="47"/>
                  <a:pt x="325" y="46"/>
                  <a:pt x="325" y="45"/>
                </a:cubicBezTo>
                <a:cubicBezTo>
                  <a:pt x="326" y="45"/>
                  <a:pt x="327" y="44"/>
                  <a:pt x="328" y="43"/>
                </a:cubicBezTo>
                <a:cubicBezTo>
                  <a:pt x="329" y="42"/>
                  <a:pt x="330" y="42"/>
                  <a:pt x="332" y="42"/>
                </a:cubicBezTo>
                <a:cubicBezTo>
                  <a:pt x="333" y="41"/>
                  <a:pt x="335" y="41"/>
                  <a:pt x="336" y="41"/>
                </a:cubicBezTo>
                <a:cubicBezTo>
                  <a:pt x="342" y="41"/>
                  <a:pt x="347" y="43"/>
                  <a:pt x="352" y="46"/>
                </a:cubicBezTo>
                <a:cubicBezTo>
                  <a:pt x="352" y="33"/>
                  <a:pt x="352" y="33"/>
                  <a:pt x="352" y="33"/>
                </a:cubicBezTo>
                <a:cubicBezTo>
                  <a:pt x="347" y="31"/>
                  <a:pt x="342" y="30"/>
                  <a:pt x="336" y="30"/>
                </a:cubicBezTo>
                <a:cubicBezTo>
                  <a:pt x="333" y="30"/>
                  <a:pt x="330" y="31"/>
                  <a:pt x="327" y="32"/>
                </a:cubicBezTo>
                <a:cubicBezTo>
                  <a:pt x="323" y="32"/>
                  <a:pt x="321" y="34"/>
                  <a:pt x="318" y="35"/>
                </a:cubicBezTo>
                <a:cubicBezTo>
                  <a:pt x="316" y="37"/>
                  <a:pt x="314" y="39"/>
                  <a:pt x="313" y="41"/>
                </a:cubicBezTo>
                <a:cubicBezTo>
                  <a:pt x="311" y="43"/>
                  <a:pt x="310" y="46"/>
                  <a:pt x="310" y="49"/>
                </a:cubicBezTo>
                <a:cubicBezTo>
                  <a:pt x="310" y="51"/>
                  <a:pt x="311" y="54"/>
                  <a:pt x="311" y="55"/>
                </a:cubicBezTo>
                <a:cubicBezTo>
                  <a:pt x="312" y="57"/>
                  <a:pt x="313" y="59"/>
                  <a:pt x="315" y="60"/>
                </a:cubicBezTo>
                <a:cubicBezTo>
                  <a:pt x="316" y="62"/>
                  <a:pt x="318" y="63"/>
                  <a:pt x="320" y="64"/>
                </a:cubicBezTo>
                <a:cubicBezTo>
                  <a:pt x="322" y="65"/>
                  <a:pt x="324" y="66"/>
                  <a:pt x="327" y="67"/>
                </a:cubicBezTo>
                <a:cubicBezTo>
                  <a:pt x="329" y="68"/>
                  <a:pt x="331" y="69"/>
                  <a:pt x="332" y="70"/>
                </a:cubicBezTo>
                <a:cubicBezTo>
                  <a:pt x="334" y="70"/>
                  <a:pt x="335" y="71"/>
                  <a:pt x="337" y="72"/>
                </a:cubicBezTo>
                <a:cubicBezTo>
                  <a:pt x="338" y="72"/>
                  <a:pt x="339" y="73"/>
                  <a:pt x="340" y="74"/>
                </a:cubicBezTo>
                <a:cubicBezTo>
                  <a:pt x="340" y="75"/>
                  <a:pt x="341" y="77"/>
                  <a:pt x="341" y="78"/>
                </a:cubicBezTo>
                <a:cubicBezTo>
                  <a:pt x="341" y="83"/>
                  <a:pt x="336" y="86"/>
                  <a:pt x="328" y="86"/>
                </a:cubicBezTo>
                <a:cubicBezTo>
                  <a:pt x="322" y="86"/>
                  <a:pt x="316" y="84"/>
                  <a:pt x="310" y="79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315" y="95"/>
                  <a:pt x="321" y="96"/>
                  <a:pt x="328" y="96"/>
                </a:cubicBezTo>
                <a:cubicBezTo>
                  <a:pt x="332" y="96"/>
                  <a:pt x="335" y="96"/>
                  <a:pt x="338" y="95"/>
                </a:cubicBezTo>
                <a:cubicBezTo>
                  <a:pt x="342" y="94"/>
                  <a:pt x="344" y="93"/>
                  <a:pt x="347" y="91"/>
                </a:cubicBezTo>
                <a:cubicBezTo>
                  <a:pt x="349" y="90"/>
                  <a:pt x="351" y="88"/>
                  <a:pt x="353" y="86"/>
                </a:cubicBezTo>
                <a:cubicBezTo>
                  <a:pt x="354" y="83"/>
                  <a:pt x="355" y="80"/>
                  <a:pt x="355" y="77"/>
                </a:cubicBezTo>
                <a:cubicBezTo>
                  <a:pt x="355" y="75"/>
                  <a:pt x="354" y="72"/>
                  <a:pt x="354" y="71"/>
                </a:cubicBezTo>
                <a:cubicBezTo>
                  <a:pt x="353" y="69"/>
                  <a:pt x="352" y="67"/>
                  <a:pt x="350" y="66"/>
                </a:cubicBezTo>
                <a:moveTo>
                  <a:pt x="286" y="63"/>
                </a:moveTo>
                <a:cubicBezTo>
                  <a:pt x="286" y="56"/>
                  <a:pt x="285" y="51"/>
                  <a:pt x="282" y="47"/>
                </a:cubicBezTo>
                <a:cubicBezTo>
                  <a:pt x="279" y="44"/>
                  <a:pt x="275" y="42"/>
                  <a:pt x="269" y="42"/>
                </a:cubicBezTo>
                <a:cubicBezTo>
                  <a:pt x="263" y="42"/>
                  <a:pt x="259" y="44"/>
                  <a:pt x="256" y="48"/>
                </a:cubicBezTo>
                <a:cubicBezTo>
                  <a:pt x="253" y="51"/>
                  <a:pt x="251" y="57"/>
                  <a:pt x="251" y="64"/>
                </a:cubicBezTo>
                <a:cubicBezTo>
                  <a:pt x="251" y="70"/>
                  <a:pt x="253" y="75"/>
                  <a:pt x="256" y="79"/>
                </a:cubicBezTo>
                <a:cubicBezTo>
                  <a:pt x="259" y="83"/>
                  <a:pt x="264" y="85"/>
                  <a:pt x="269" y="85"/>
                </a:cubicBezTo>
                <a:cubicBezTo>
                  <a:pt x="275" y="85"/>
                  <a:pt x="279" y="83"/>
                  <a:pt x="282" y="79"/>
                </a:cubicBezTo>
                <a:cubicBezTo>
                  <a:pt x="285" y="76"/>
                  <a:pt x="286" y="70"/>
                  <a:pt x="286" y="63"/>
                </a:cubicBezTo>
                <a:moveTo>
                  <a:pt x="293" y="39"/>
                </a:moveTo>
                <a:cubicBezTo>
                  <a:pt x="298" y="45"/>
                  <a:pt x="301" y="53"/>
                  <a:pt x="301" y="63"/>
                </a:cubicBezTo>
                <a:cubicBezTo>
                  <a:pt x="301" y="73"/>
                  <a:pt x="298" y="81"/>
                  <a:pt x="292" y="87"/>
                </a:cubicBezTo>
                <a:cubicBezTo>
                  <a:pt x="286" y="93"/>
                  <a:pt x="278" y="96"/>
                  <a:pt x="268" y="96"/>
                </a:cubicBezTo>
                <a:cubicBezTo>
                  <a:pt x="259" y="96"/>
                  <a:pt x="251" y="93"/>
                  <a:pt x="245" y="87"/>
                </a:cubicBezTo>
                <a:cubicBezTo>
                  <a:pt x="239" y="81"/>
                  <a:pt x="237" y="74"/>
                  <a:pt x="237" y="64"/>
                </a:cubicBezTo>
                <a:cubicBezTo>
                  <a:pt x="237" y="53"/>
                  <a:pt x="240" y="45"/>
                  <a:pt x="246" y="39"/>
                </a:cubicBezTo>
                <a:cubicBezTo>
                  <a:pt x="252" y="33"/>
                  <a:pt x="260" y="30"/>
                  <a:pt x="270" y="30"/>
                </a:cubicBezTo>
                <a:cubicBezTo>
                  <a:pt x="280" y="30"/>
                  <a:pt x="287" y="33"/>
                  <a:pt x="293" y="39"/>
                </a:cubicBezTo>
                <a:moveTo>
                  <a:pt x="216" y="35"/>
                </a:moveTo>
                <a:cubicBezTo>
                  <a:pt x="213" y="37"/>
                  <a:pt x="211" y="40"/>
                  <a:pt x="210" y="45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195" y="32"/>
                  <a:pt x="195" y="32"/>
                  <a:pt x="195" y="32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0" y="58"/>
                  <a:pt x="211" y="53"/>
                  <a:pt x="214" y="49"/>
                </a:cubicBezTo>
                <a:cubicBezTo>
                  <a:pt x="217" y="45"/>
                  <a:pt x="220" y="43"/>
                  <a:pt x="224" y="43"/>
                </a:cubicBezTo>
                <a:cubicBezTo>
                  <a:pt x="227" y="43"/>
                  <a:pt x="230" y="44"/>
                  <a:pt x="232" y="45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0" y="31"/>
                  <a:pt x="228" y="31"/>
                  <a:pt x="226" y="31"/>
                </a:cubicBezTo>
                <a:cubicBezTo>
                  <a:pt x="222" y="31"/>
                  <a:pt x="219" y="32"/>
                  <a:pt x="216" y="35"/>
                </a:cubicBezTo>
                <a:moveTo>
                  <a:pt x="143" y="40"/>
                </a:moveTo>
                <a:cubicBezTo>
                  <a:pt x="137" y="46"/>
                  <a:pt x="133" y="54"/>
                  <a:pt x="133" y="65"/>
                </a:cubicBezTo>
                <a:cubicBezTo>
                  <a:pt x="133" y="74"/>
                  <a:pt x="136" y="82"/>
                  <a:pt x="142" y="87"/>
                </a:cubicBezTo>
                <a:cubicBezTo>
                  <a:pt x="148" y="93"/>
                  <a:pt x="155" y="96"/>
                  <a:pt x="165" y="96"/>
                </a:cubicBezTo>
                <a:cubicBezTo>
                  <a:pt x="171" y="96"/>
                  <a:pt x="177" y="95"/>
                  <a:pt x="182" y="92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78" y="83"/>
                  <a:pt x="173" y="85"/>
                  <a:pt x="168" y="85"/>
                </a:cubicBezTo>
                <a:cubicBezTo>
                  <a:pt x="162" y="85"/>
                  <a:pt x="157" y="83"/>
                  <a:pt x="153" y="79"/>
                </a:cubicBezTo>
                <a:cubicBezTo>
                  <a:pt x="150" y="75"/>
                  <a:pt x="148" y="70"/>
                  <a:pt x="148" y="64"/>
                </a:cubicBezTo>
                <a:cubicBezTo>
                  <a:pt x="148" y="57"/>
                  <a:pt x="150" y="52"/>
                  <a:pt x="154" y="48"/>
                </a:cubicBezTo>
                <a:cubicBezTo>
                  <a:pt x="158" y="44"/>
                  <a:pt x="162" y="42"/>
                  <a:pt x="168" y="42"/>
                </a:cubicBezTo>
                <a:cubicBezTo>
                  <a:pt x="173" y="42"/>
                  <a:pt x="178" y="43"/>
                  <a:pt x="182" y="47"/>
                </a:cubicBezTo>
                <a:cubicBezTo>
                  <a:pt x="182" y="33"/>
                  <a:pt x="182" y="33"/>
                  <a:pt x="182" y="33"/>
                </a:cubicBezTo>
                <a:cubicBezTo>
                  <a:pt x="178" y="31"/>
                  <a:pt x="173" y="30"/>
                  <a:pt x="167" y="30"/>
                </a:cubicBezTo>
                <a:cubicBezTo>
                  <a:pt x="157" y="30"/>
                  <a:pt x="149" y="34"/>
                  <a:pt x="143" y="40"/>
                </a:cubicBezTo>
                <a:moveTo>
                  <a:pt x="108" y="95"/>
                </a:moveTo>
                <a:cubicBezTo>
                  <a:pt x="123" y="95"/>
                  <a:pt x="123" y="95"/>
                  <a:pt x="123" y="9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95"/>
                </a:lnTo>
                <a:close/>
                <a:moveTo>
                  <a:pt x="116" y="3"/>
                </a:moveTo>
                <a:cubicBezTo>
                  <a:pt x="113" y="3"/>
                  <a:pt x="111" y="3"/>
                  <a:pt x="110" y="5"/>
                </a:cubicBezTo>
                <a:cubicBezTo>
                  <a:pt x="108" y="7"/>
                  <a:pt x="107" y="8"/>
                  <a:pt x="107" y="11"/>
                </a:cubicBezTo>
                <a:cubicBezTo>
                  <a:pt x="107" y="13"/>
                  <a:pt x="108" y="15"/>
                  <a:pt x="110" y="17"/>
                </a:cubicBezTo>
                <a:cubicBezTo>
                  <a:pt x="111" y="18"/>
                  <a:pt x="113" y="19"/>
                  <a:pt x="116" y="19"/>
                </a:cubicBezTo>
                <a:cubicBezTo>
                  <a:pt x="118" y="19"/>
                  <a:pt x="120" y="18"/>
                  <a:pt x="122" y="16"/>
                </a:cubicBezTo>
                <a:cubicBezTo>
                  <a:pt x="123" y="15"/>
                  <a:pt x="124" y="13"/>
                  <a:pt x="124" y="11"/>
                </a:cubicBezTo>
                <a:cubicBezTo>
                  <a:pt x="124" y="8"/>
                  <a:pt x="123" y="7"/>
                  <a:pt x="122" y="5"/>
                </a:cubicBezTo>
                <a:cubicBezTo>
                  <a:pt x="120" y="3"/>
                  <a:pt x="118" y="3"/>
                  <a:pt x="116" y="3"/>
                </a:cubicBezTo>
                <a:moveTo>
                  <a:pt x="75" y="7"/>
                </a:moveTo>
                <a:cubicBezTo>
                  <a:pt x="95" y="7"/>
                  <a:pt x="95" y="7"/>
                  <a:pt x="95" y="7"/>
                </a:cubicBezTo>
                <a:cubicBezTo>
                  <a:pt x="95" y="95"/>
                  <a:pt x="95" y="95"/>
                  <a:pt x="95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3"/>
                  <a:pt x="80" y="27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0" y="25"/>
                  <a:pt x="79" y="27"/>
                  <a:pt x="78" y="29"/>
                </a:cubicBezTo>
                <a:cubicBezTo>
                  <a:pt x="52" y="95"/>
                  <a:pt x="52" y="95"/>
                  <a:pt x="52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8"/>
                  <a:pt x="14" y="25"/>
                  <a:pt x="1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4"/>
                  <a:pt x="14" y="30"/>
                  <a:pt x="14" y="38"/>
                </a:cubicBezTo>
                <a:cubicBezTo>
                  <a:pt x="14" y="95"/>
                  <a:pt x="14" y="95"/>
                  <a:pt x="14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44" y="65"/>
                  <a:pt x="44" y="65"/>
                  <a:pt x="44" y="65"/>
                </a:cubicBezTo>
                <a:cubicBezTo>
                  <a:pt x="46" y="70"/>
                  <a:pt x="47" y="73"/>
                  <a:pt x="47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1"/>
                  <a:pt x="50" y="67"/>
                  <a:pt x="51" y="65"/>
                </a:cubicBezTo>
                <a:lnTo>
                  <a:pt x="7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C73F7E-519C-4D23-B871-7FD985D67D4D}"/>
              </a:ext>
            </a:extLst>
          </p:cNvPr>
          <p:cNvSpPr/>
          <p:nvPr userDrawn="1"/>
        </p:nvSpPr>
        <p:spPr>
          <a:xfrm>
            <a:off x="584200" y="3977148"/>
            <a:ext cx="35509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 Semilight" panose="020B0402040204020203" pitchFamily="34" charset="0"/>
              </a:rPr>
              <a:t>May 7–9, 2018   //   Seattle, WA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00149D-DBA5-49F4-9EA0-6801AFB75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11" r="20173" b="58603"/>
          <a:stretch/>
        </p:blipFill>
        <p:spPr>
          <a:xfrm>
            <a:off x="2255245" y="0"/>
            <a:ext cx="9936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dar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545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153781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20216356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43303340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71028E-16C3-4002-B04C-173B0E47C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1C388-D05E-4BD1-8D7C-196F5BE5D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E48BC3-17FF-42D3-9B26-17258F2E5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FAF49-2747-46DC-BE92-CD844B707A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6675120" cy="553998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667512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20681-E031-438A-87F4-3EF4E311C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5DB46-DA06-45E4-B8E6-78FFA7D835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91723" y="5961261"/>
            <a:ext cx="3017520" cy="307777"/>
          </a:xfrm>
        </p:spPr>
        <p:txBody>
          <a:bodyPr anchor="b"/>
          <a:lstStyle>
            <a:lvl1pPr marL="0" indent="0" algn="r"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1215558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A3051D2-DD0C-4419-9210-74A066BBE509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584200" y="2903438"/>
            <a:ext cx="4343400" cy="527960"/>
          </a:xfrm>
          <a:custGeom>
            <a:avLst/>
            <a:gdLst>
              <a:gd name="T0" fmla="*/ 763 w 809"/>
              <a:gd name="T1" fmla="*/ 64 h 96"/>
              <a:gd name="T2" fmla="*/ 795 w 809"/>
              <a:gd name="T3" fmla="*/ 58 h 96"/>
              <a:gd name="T4" fmla="*/ 795 w 809"/>
              <a:gd name="T5" fmla="*/ 84 h 96"/>
              <a:gd name="T6" fmla="*/ 777 w 809"/>
              <a:gd name="T7" fmla="*/ 30 h 96"/>
              <a:gd name="T8" fmla="*/ 723 w 809"/>
              <a:gd name="T9" fmla="*/ 95 h 96"/>
              <a:gd name="T10" fmla="*/ 701 w 809"/>
              <a:gd name="T11" fmla="*/ 3 h 96"/>
              <a:gd name="T12" fmla="*/ 707 w 809"/>
              <a:gd name="T13" fmla="*/ 16 h 96"/>
              <a:gd name="T14" fmla="*/ 708 w 809"/>
              <a:gd name="T15" fmla="*/ 95 h 96"/>
              <a:gd name="T16" fmla="*/ 661 w 809"/>
              <a:gd name="T17" fmla="*/ 80 h 96"/>
              <a:gd name="T18" fmla="*/ 624 w 809"/>
              <a:gd name="T19" fmla="*/ 69 h 96"/>
              <a:gd name="T20" fmla="*/ 679 w 809"/>
              <a:gd name="T21" fmla="*/ 95 h 96"/>
              <a:gd name="T22" fmla="*/ 579 w 809"/>
              <a:gd name="T23" fmla="*/ 55 h 96"/>
              <a:gd name="T24" fmla="*/ 598 w 809"/>
              <a:gd name="T25" fmla="*/ 69 h 96"/>
              <a:gd name="T26" fmla="*/ 579 w 809"/>
              <a:gd name="T27" fmla="*/ 19 h 96"/>
              <a:gd name="T28" fmla="*/ 605 w 809"/>
              <a:gd name="T29" fmla="*/ 88 h 96"/>
              <a:gd name="T30" fmla="*/ 602 w 809"/>
              <a:gd name="T31" fmla="*/ 12 h 96"/>
              <a:gd name="T32" fmla="*/ 608 w 809"/>
              <a:gd name="T33" fmla="*/ 55 h 96"/>
              <a:gd name="T34" fmla="*/ 471 w 809"/>
              <a:gd name="T35" fmla="*/ 32 h 96"/>
              <a:gd name="T36" fmla="*/ 474 w 809"/>
              <a:gd name="T37" fmla="*/ 2 h 96"/>
              <a:gd name="T38" fmla="*/ 432 w 809"/>
              <a:gd name="T39" fmla="*/ 32 h 96"/>
              <a:gd name="T40" fmla="*/ 457 w 809"/>
              <a:gd name="T41" fmla="*/ 43 h 96"/>
              <a:gd name="T42" fmla="*/ 500 w 809"/>
              <a:gd name="T43" fmla="*/ 96 h 96"/>
              <a:gd name="T44" fmla="*/ 496 w 809"/>
              <a:gd name="T45" fmla="*/ 74 h 96"/>
              <a:gd name="T46" fmla="*/ 496 w 809"/>
              <a:gd name="T47" fmla="*/ 13 h 96"/>
              <a:gd name="T48" fmla="*/ 378 w 809"/>
              <a:gd name="T49" fmla="*/ 64 h 96"/>
              <a:gd name="T50" fmla="*/ 419 w 809"/>
              <a:gd name="T51" fmla="*/ 39 h 96"/>
              <a:gd name="T52" fmla="*/ 363 w 809"/>
              <a:gd name="T53" fmla="*/ 64 h 96"/>
              <a:gd name="T54" fmla="*/ 345 w 809"/>
              <a:gd name="T55" fmla="*/ 62 h 96"/>
              <a:gd name="T56" fmla="*/ 325 w 809"/>
              <a:gd name="T57" fmla="*/ 48 h 96"/>
              <a:gd name="T58" fmla="*/ 352 w 809"/>
              <a:gd name="T59" fmla="*/ 46 h 96"/>
              <a:gd name="T60" fmla="*/ 313 w 809"/>
              <a:gd name="T61" fmla="*/ 41 h 96"/>
              <a:gd name="T62" fmla="*/ 327 w 809"/>
              <a:gd name="T63" fmla="*/ 67 h 96"/>
              <a:gd name="T64" fmla="*/ 328 w 809"/>
              <a:gd name="T65" fmla="*/ 86 h 96"/>
              <a:gd name="T66" fmla="*/ 347 w 809"/>
              <a:gd name="T67" fmla="*/ 91 h 96"/>
              <a:gd name="T68" fmla="*/ 286 w 809"/>
              <a:gd name="T69" fmla="*/ 63 h 96"/>
              <a:gd name="T70" fmla="*/ 256 w 809"/>
              <a:gd name="T71" fmla="*/ 79 h 96"/>
              <a:gd name="T72" fmla="*/ 301 w 809"/>
              <a:gd name="T73" fmla="*/ 63 h 96"/>
              <a:gd name="T74" fmla="*/ 246 w 809"/>
              <a:gd name="T75" fmla="*/ 39 h 96"/>
              <a:gd name="T76" fmla="*/ 210 w 809"/>
              <a:gd name="T77" fmla="*/ 45 h 96"/>
              <a:gd name="T78" fmla="*/ 210 w 809"/>
              <a:gd name="T79" fmla="*/ 65 h 96"/>
              <a:gd name="T80" fmla="*/ 226 w 809"/>
              <a:gd name="T81" fmla="*/ 31 h 96"/>
              <a:gd name="T82" fmla="*/ 165 w 809"/>
              <a:gd name="T83" fmla="*/ 96 h 96"/>
              <a:gd name="T84" fmla="*/ 148 w 809"/>
              <a:gd name="T85" fmla="*/ 64 h 96"/>
              <a:gd name="T86" fmla="*/ 167 w 809"/>
              <a:gd name="T87" fmla="*/ 30 h 96"/>
              <a:gd name="T88" fmla="*/ 108 w 809"/>
              <a:gd name="T89" fmla="*/ 32 h 96"/>
              <a:gd name="T90" fmla="*/ 110 w 809"/>
              <a:gd name="T91" fmla="*/ 17 h 96"/>
              <a:gd name="T92" fmla="*/ 116 w 809"/>
              <a:gd name="T93" fmla="*/ 3 h 96"/>
              <a:gd name="T94" fmla="*/ 80 w 809"/>
              <a:gd name="T95" fmla="*/ 38 h 96"/>
              <a:gd name="T96" fmla="*/ 42 w 809"/>
              <a:gd name="T97" fmla="*/ 95 h 96"/>
              <a:gd name="T98" fmla="*/ 14 w 809"/>
              <a:gd name="T99" fmla="*/ 95 h 96"/>
              <a:gd name="T100" fmla="*/ 47 w 809"/>
              <a:gd name="T101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9" h="96">
                <a:moveTo>
                  <a:pt x="795" y="58"/>
                </a:moveTo>
                <a:cubicBezTo>
                  <a:pt x="795" y="53"/>
                  <a:pt x="794" y="50"/>
                  <a:pt x="791" y="46"/>
                </a:cubicBezTo>
                <a:cubicBezTo>
                  <a:pt x="788" y="43"/>
                  <a:pt x="784" y="42"/>
                  <a:pt x="780" y="42"/>
                </a:cubicBezTo>
                <a:cubicBezTo>
                  <a:pt x="775" y="42"/>
                  <a:pt x="770" y="44"/>
                  <a:pt x="767" y="48"/>
                </a:cubicBezTo>
                <a:cubicBezTo>
                  <a:pt x="764" y="52"/>
                  <a:pt x="763" y="57"/>
                  <a:pt x="763" y="64"/>
                </a:cubicBezTo>
                <a:cubicBezTo>
                  <a:pt x="763" y="71"/>
                  <a:pt x="764" y="76"/>
                  <a:pt x="767" y="79"/>
                </a:cubicBezTo>
                <a:cubicBezTo>
                  <a:pt x="770" y="83"/>
                  <a:pt x="774" y="85"/>
                  <a:pt x="779" y="85"/>
                </a:cubicBezTo>
                <a:cubicBezTo>
                  <a:pt x="784" y="85"/>
                  <a:pt x="788" y="83"/>
                  <a:pt x="791" y="79"/>
                </a:cubicBezTo>
                <a:cubicBezTo>
                  <a:pt x="794" y="76"/>
                  <a:pt x="795" y="71"/>
                  <a:pt x="795" y="66"/>
                </a:cubicBezTo>
                <a:lnTo>
                  <a:pt x="795" y="58"/>
                </a:lnTo>
                <a:close/>
                <a:moveTo>
                  <a:pt x="809" y="2"/>
                </a:moveTo>
                <a:cubicBezTo>
                  <a:pt x="809" y="95"/>
                  <a:pt x="809" y="95"/>
                  <a:pt x="809" y="95"/>
                </a:cubicBezTo>
                <a:cubicBezTo>
                  <a:pt x="795" y="95"/>
                  <a:pt x="795" y="95"/>
                  <a:pt x="795" y="95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0" y="92"/>
                  <a:pt x="783" y="96"/>
                  <a:pt x="774" y="96"/>
                </a:cubicBezTo>
                <a:cubicBezTo>
                  <a:pt x="766" y="96"/>
                  <a:pt x="760" y="93"/>
                  <a:pt x="755" y="88"/>
                </a:cubicBezTo>
                <a:cubicBezTo>
                  <a:pt x="751" y="82"/>
                  <a:pt x="748" y="74"/>
                  <a:pt x="748" y="65"/>
                </a:cubicBezTo>
                <a:cubicBezTo>
                  <a:pt x="748" y="54"/>
                  <a:pt x="751" y="46"/>
                  <a:pt x="756" y="40"/>
                </a:cubicBezTo>
                <a:cubicBezTo>
                  <a:pt x="761" y="34"/>
                  <a:pt x="768" y="30"/>
                  <a:pt x="777" y="30"/>
                </a:cubicBezTo>
                <a:cubicBezTo>
                  <a:pt x="785" y="30"/>
                  <a:pt x="791" y="34"/>
                  <a:pt x="795" y="41"/>
                </a:cubicBezTo>
                <a:cubicBezTo>
                  <a:pt x="795" y="41"/>
                  <a:pt x="795" y="41"/>
                  <a:pt x="795" y="41"/>
                </a:cubicBezTo>
                <a:cubicBezTo>
                  <a:pt x="795" y="2"/>
                  <a:pt x="795" y="2"/>
                  <a:pt x="795" y="2"/>
                </a:cubicBezTo>
                <a:lnTo>
                  <a:pt x="809" y="2"/>
                </a:lnTo>
                <a:close/>
                <a:moveTo>
                  <a:pt x="723" y="95"/>
                </a:moveTo>
                <a:cubicBezTo>
                  <a:pt x="738" y="95"/>
                  <a:pt x="738" y="95"/>
                  <a:pt x="738" y="95"/>
                </a:cubicBezTo>
                <a:cubicBezTo>
                  <a:pt x="738" y="2"/>
                  <a:pt x="738" y="2"/>
                  <a:pt x="738" y="2"/>
                </a:cubicBezTo>
                <a:cubicBezTo>
                  <a:pt x="723" y="2"/>
                  <a:pt x="723" y="2"/>
                  <a:pt x="723" y="2"/>
                </a:cubicBezTo>
                <a:lnTo>
                  <a:pt x="723" y="95"/>
                </a:lnTo>
                <a:close/>
                <a:moveTo>
                  <a:pt x="701" y="3"/>
                </a:moveTo>
                <a:cubicBezTo>
                  <a:pt x="699" y="3"/>
                  <a:pt x="697" y="3"/>
                  <a:pt x="695" y="5"/>
                </a:cubicBezTo>
                <a:cubicBezTo>
                  <a:pt x="694" y="7"/>
                  <a:pt x="693" y="8"/>
                  <a:pt x="693" y="11"/>
                </a:cubicBezTo>
                <a:cubicBezTo>
                  <a:pt x="693" y="13"/>
                  <a:pt x="694" y="15"/>
                  <a:pt x="695" y="17"/>
                </a:cubicBezTo>
                <a:cubicBezTo>
                  <a:pt x="697" y="18"/>
                  <a:pt x="699" y="19"/>
                  <a:pt x="701" y="19"/>
                </a:cubicBezTo>
                <a:cubicBezTo>
                  <a:pt x="704" y="19"/>
                  <a:pt x="706" y="18"/>
                  <a:pt x="707" y="16"/>
                </a:cubicBezTo>
                <a:cubicBezTo>
                  <a:pt x="709" y="15"/>
                  <a:pt x="710" y="13"/>
                  <a:pt x="710" y="11"/>
                </a:cubicBezTo>
                <a:cubicBezTo>
                  <a:pt x="710" y="8"/>
                  <a:pt x="709" y="7"/>
                  <a:pt x="707" y="5"/>
                </a:cubicBezTo>
                <a:cubicBezTo>
                  <a:pt x="706" y="3"/>
                  <a:pt x="704" y="3"/>
                  <a:pt x="701" y="3"/>
                </a:cubicBezTo>
                <a:moveTo>
                  <a:pt x="694" y="95"/>
                </a:moveTo>
                <a:cubicBezTo>
                  <a:pt x="708" y="95"/>
                  <a:pt x="708" y="95"/>
                  <a:pt x="708" y="95"/>
                </a:cubicBezTo>
                <a:cubicBezTo>
                  <a:pt x="708" y="32"/>
                  <a:pt x="708" y="32"/>
                  <a:pt x="708" y="32"/>
                </a:cubicBezTo>
                <a:cubicBezTo>
                  <a:pt x="694" y="32"/>
                  <a:pt x="694" y="32"/>
                  <a:pt x="694" y="32"/>
                </a:cubicBezTo>
                <a:lnTo>
                  <a:pt x="694" y="95"/>
                </a:lnTo>
                <a:close/>
                <a:moveTo>
                  <a:pt x="665" y="68"/>
                </a:moveTo>
                <a:cubicBezTo>
                  <a:pt x="665" y="73"/>
                  <a:pt x="664" y="77"/>
                  <a:pt x="661" y="80"/>
                </a:cubicBezTo>
                <a:cubicBezTo>
                  <a:pt x="658" y="83"/>
                  <a:pt x="655" y="85"/>
                  <a:pt x="651" y="85"/>
                </a:cubicBezTo>
                <a:cubicBezTo>
                  <a:pt x="642" y="85"/>
                  <a:pt x="638" y="79"/>
                  <a:pt x="638" y="68"/>
                </a:cubicBezTo>
                <a:cubicBezTo>
                  <a:pt x="638" y="32"/>
                  <a:pt x="638" y="32"/>
                  <a:pt x="638" y="32"/>
                </a:cubicBezTo>
                <a:cubicBezTo>
                  <a:pt x="624" y="32"/>
                  <a:pt x="624" y="32"/>
                  <a:pt x="624" y="32"/>
                </a:cubicBezTo>
                <a:cubicBezTo>
                  <a:pt x="624" y="69"/>
                  <a:pt x="624" y="69"/>
                  <a:pt x="624" y="69"/>
                </a:cubicBezTo>
                <a:cubicBezTo>
                  <a:pt x="624" y="87"/>
                  <a:pt x="631" y="96"/>
                  <a:pt x="646" y="96"/>
                </a:cubicBezTo>
                <a:cubicBezTo>
                  <a:pt x="654" y="96"/>
                  <a:pt x="661" y="92"/>
                  <a:pt x="665" y="85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95"/>
                  <a:pt x="665" y="95"/>
                  <a:pt x="665" y="95"/>
                </a:cubicBezTo>
                <a:cubicBezTo>
                  <a:pt x="679" y="95"/>
                  <a:pt x="679" y="95"/>
                  <a:pt x="679" y="95"/>
                </a:cubicBezTo>
                <a:cubicBezTo>
                  <a:pt x="679" y="32"/>
                  <a:pt x="679" y="32"/>
                  <a:pt x="679" y="32"/>
                </a:cubicBezTo>
                <a:cubicBezTo>
                  <a:pt x="665" y="32"/>
                  <a:pt x="665" y="32"/>
                  <a:pt x="665" y="32"/>
                </a:cubicBezTo>
                <a:lnTo>
                  <a:pt x="665" y="68"/>
                </a:lnTo>
                <a:close/>
                <a:moveTo>
                  <a:pt x="598" y="69"/>
                </a:moveTo>
                <a:cubicBezTo>
                  <a:pt x="598" y="60"/>
                  <a:pt x="592" y="55"/>
                  <a:pt x="579" y="55"/>
                </a:cubicBezTo>
                <a:cubicBezTo>
                  <a:pt x="569" y="55"/>
                  <a:pt x="569" y="55"/>
                  <a:pt x="569" y="55"/>
                </a:cubicBezTo>
                <a:cubicBezTo>
                  <a:pt x="569" y="83"/>
                  <a:pt x="569" y="83"/>
                  <a:pt x="569" y="83"/>
                </a:cubicBezTo>
                <a:cubicBezTo>
                  <a:pt x="581" y="83"/>
                  <a:pt x="581" y="83"/>
                  <a:pt x="581" y="83"/>
                </a:cubicBezTo>
                <a:cubicBezTo>
                  <a:pt x="587" y="83"/>
                  <a:pt x="591" y="82"/>
                  <a:pt x="594" y="79"/>
                </a:cubicBezTo>
                <a:cubicBezTo>
                  <a:pt x="597" y="77"/>
                  <a:pt x="598" y="73"/>
                  <a:pt x="598" y="69"/>
                </a:cubicBezTo>
                <a:moveTo>
                  <a:pt x="569" y="44"/>
                </a:moveTo>
                <a:cubicBezTo>
                  <a:pt x="578" y="44"/>
                  <a:pt x="578" y="44"/>
                  <a:pt x="578" y="44"/>
                </a:cubicBezTo>
                <a:cubicBezTo>
                  <a:pt x="583" y="44"/>
                  <a:pt x="587" y="42"/>
                  <a:pt x="590" y="40"/>
                </a:cubicBezTo>
                <a:cubicBezTo>
                  <a:pt x="593" y="38"/>
                  <a:pt x="594" y="34"/>
                  <a:pt x="594" y="30"/>
                </a:cubicBezTo>
                <a:cubicBezTo>
                  <a:pt x="594" y="22"/>
                  <a:pt x="589" y="19"/>
                  <a:pt x="579" y="19"/>
                </a:cubicBezTo>
                <a:cubicBezTo>
                  <a:pt x="569" y="19"/>
                  <a:pt x="569" y="19"/>
                  <a:pt x="569" y="19"/>
                </a:cubicBezTo>
                <a:lnTo>
                  <a:pt x="569" y="44"/>
                </a:lnTo>
                <a:close/>
                <a:moveTo>
                  <a:pt x="608" y="55"/>
                </a:moveTo>
                <a:cubicBezTo>
                  <a:pt x="612" y="58"/>
                  <a:pt x="614" y="63"/>
                  <a:pt x="614" y="69"/>
                </a:cubicBezTo>
                <a:cubicBezTo>
                  <a:pt x="614" y="77"/>
                  <a:pt x="611" y="83"/>
                  <a:pt x="605" y="88"/>
                </a:cubicBezTo>
                <a:cubicBezTo>
                  <a:pt x="599" y="92"/>
                  <a:pt x="591" y="95"/>
                  <a:pt x="582" y="95"/>
                </a:cubicBezTo>
                <a:cubicBezTo>
                  <a:pt x="554" y="95"/>
                  <a:pt x="554" y="95"/>
                  <a:pt x="554" y="95"/>
                </a:cubicBezTo>
                <a:cubicBezTo>
                  <a:pt x="554" y="7"/>
                  <a:pt x="554" y="7"/>
                  <a:pt x="554" y="7"/>
                </a:cubicBezTo>
                <a:cubicBezTo>
                  <a:pt x="582" y="7"/>
                  <a:pt x="582" y="7"/>
                  <a:pt x="582" y="7"/>
                </a:cubicBezTo>
                <a:cubicBezTo>
                  <a:pt x="591" y="7"/>
                  <a:pt x="597" y="9"/>
                  <a:pt x="602" y="12"/>
                </a:cubicBezTo>
                <a:cubicBezTo>
                  <a:pt x="607" y="16"/>
                  <a:pt x="610" y="21"/>
                  <a:pt x="610" y="27"/>
                </a:cubicBezTo>
                <a:cubicBezTo>
                  <a:pt x="610" y="32"/>
                  <a:pt x="608" y="36"/>
                  <a:pt x="605" y="40"/>
                </a:cubicBezTo>
                <a:cubicBezTo>
                  <a:pt x="603" y="44"/>
                  <a:pt x="599" y="46"/>
                  <a:pt x="594" y="48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600" y="49"/>
                  <a:pt x="605" y="51"/>
                  <a:pt x="608" y="55"/>
                </a:cubicBezTo>
                <a:moveTo>
                  <a:pt x="496" y="13"/>
                </a:moveTo>
                <a:cubicBezTo>
                  <a:pt x="482" y="17"/>
                  <a:pt x="482" y="17"/>
                  <a:pt x="482" y="17"/>
                </a:cubicBezTo>
                <a:cubicBezTo>
                  <a:pt x="482" y="32"/>
                  <a:pt x="482" y="32"/>
                  <a:pt x="482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57" y="32"/>
                  <a:pt x="457" y="32"/>
                  <a:pt x="457" y="32"/>
                </a:cubicBezTo>
                <a:cubicBezTo>
                  <a:pt x="457" y="23"/>
                  <a:pt x="457" y="23"/>
                  <a:pt x="457" y="23"/>
                </a:cubicBezTo>
                <a:cubicBezTo>
                  <a:pt x="457" y="16"/>
                  <a:pt x="460" y="12"/>
                  <a:pt x="467" y="12"/>
                </a:cubicBezTo>
                <a:cubicBezTo>
                  <a:pt x="470" y="12"/>
                  <a:pt x="472" y="12"/>
                  <a:pt x="474" y="13"/>
                </a:cubicBezTo>
                <a:cubicBezTo>
                  <a:pt x="474" y="2"/>
                  <a:pt x="474" y="2"/>
                  <a:pt x="474" y="2"/>
                </a:cubicBezTo>
                <a:cubicBezTo>
                  <a:pt x="472" y="1"/>
                  <a:pt x="469" y="0"/>
                  <a:pt x="465" y="0"/>
                </a:cubicBezTo>
                <a:cubicBezTo>
                  <a:pt x="459" y="0"/>
                  <a:pt x="454" y="2"/>
                  <a:pt x="449" y="6"/>
                </a:cubicBezTo>
                <a:cubicBezTo>
                  <a:pt x="445" y="10"/>
                  <a:pt x="443" y="15"/>
                  <a:pt x="443" y="22"/>
                </a:cubicBezTo>
                <a:cubicBezTo>
                  <a:pt x="443" y="32"/>
                  <a:pt x="443" y="32"/>
                  <a:pt x="443" y="32"/>
                </a:cubicBezTo>
                <a:cubicBezTo>
                  <a:pt x="432" y="32"/>
                  <a:pt x="432" y="32"/>
                  <a:pt x="432" y="32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43" y="43"/>
                  <a:pt x="443" y="43"/>
                  <a:pt x="443" y="43"/>
                </a:cubicBezTo>
                <a:cubicBezTo>
                  <a:pt x="443" y="95"/>
                  <a:pt x="443" y="95"/>
                  <a:pt x="443" y="95"/>
                </a:cubicBezTo>
                <a:cubicBezTo>
                  <a:pt x="457" y="95"/>
                  <a:pt x="457" y="95"/>
                  <a:pt x="457" y="95"/>
                </a:cubicBezTo>
                <a:cubicBezTo>
                  <a:pt x="457" y="43"/>
                  <a:pt x="457" y="43"/>
                  <a:pt x="457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82" y="43"/>
                  <a:pt x="482" y="43"/>
                  <a:pt x="482" y="43"/>
                </a:cubicBezTo>
                <a:cubicBezTo>
                  <a:pt x="482" y="79"/>
                  <a:pt x="482" y="79"/>
                  <a:pt x="482" y="79"/>
                </a:cubicBezTo>
                <a:cubicBezTo>
                  <a:pt x="482" y="90"/>
                  <a:pt x="488" y="96"/>
                  <a:pt x="500" y="96"/>
                </a:cubicBezTo>
                <a:cubicBezTo>
                  <a:pt x="504" y="96"/>
                  <a:pt x="508" y="95"/>
                  <a:pt x="511" y="94"/>
                </a:cubicBezTo>
                <a:cubicBezTo>
                  <a:pt x="511" y="83"/>
                  <a:pt x="511" y="83"/>
                  <a:pt x="511" y="83"/>
                </a:cubicBezTo>
                <a:cubicBezTo>
                  <a:pt x="509" y="84"/>
                  <a:pt x="507" y="85"/>
                  <a:pt x="505" y="85"/>
                </a:cubicBezTo>
                <a:cubicBezTo>
                  <a:pt x="501" y="85"/>
                  <a:pt x="499" y="84"/>
                  <a:pt x="498" y="82"/>
                </a:cubicBezTo>
                <a:cubicBezTo>
                  <a:pt x="496" y="81"/>
                  <a:pt x="496" y="78"/>
                  <a:pt x="496" y="74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511" y="43"/>
                  <a:pt x="511" y="43"/>
                  <a:pt x="511" y="43"/>
                </a:cubicBezTo>
                <a:cubicBezTo>
                  <a:pt x="511" y="32"/>
                  <a:pt x="511" y="32"/>
                  <a:pt x="511" y="32"/>
                </a:cubicBezTo>
                <a:cubicBezTo>
                  <a:pt x="496" y="32"/>
                  <a:pt x="496" y="32"/>
                  <a:pt x="496" y="32"/>
                </a:cubicBezTo>
                <a:lnTo>
                  <a:pt x="496" y="13"/>
                </a:lnTo>
                <a:close/>
                <a:moveTo>
                  <a:pt x="413" y="63"/>
                </a:moveTo>
                <a:cubicBezTo>
                  <a:pt x="413" y="56"/>
                  <a:pt x="412" y="51"/>
                  <a:pt x="409" y="47"/>
                </a:cubicBezTo>
                <a:cubicBezTo>
                  <a:pt x="406" y="44"/>
                  <a:pt x="401" y="42"/>
                  <a:pt x="396" y="42"/>
                </a:cubicBezTo>
                <a:cubicBezTo>
                  <a:pt x="390" y="42"/>
                  <a:pt x="386" y="44"/>
                  <a:pt x="382" y="48"/>
                </a:cubicBezTo>
                <a:cubicBezTo>
                  <a:pt x="379" y="51"/>
                  <a:pt x="378" y="57"/>
                  <a:pt x="378" y="64"/>
                </a:cubicBezTo>
                <a:cubicBezTo>
                  <a:pt x="378" y="70"/>
                  <a:pt x="379" y="75"/>
                  <a:pt x="383" y="79"/>
                </a:cubicBezTo>
                <a:cubicBezTo>
                  <a:pt x="386" y="83"/>
                  <a:pt x="390" y="85"/>
                  <a:pt x="396" y="85"/>
                </a:cubicBezTo>
                <a:cubicBezTo>
                  <a:pt x="401" y="85"/>
                  <a:pt x="406" y="83"/>
                  <a:pt x="409" y="79"/>
                </a:cubicBezTo>
                <a:cubicBezTo>
                  <a:pt x="412" y="76"/>
                  <a:pt x="413" y="70"/>
                  <a:pt x="413" y="63"/>
                </a:cubicBezTo>
                <a:moveTo>
                  <a:pt x="419" y="39"/>
                </a:moveTo>
                <a:cubicBezTo>
                  <a:pt x="425" y="45"/>
                  <a:pt x="428" y="53"/>
                  <a:pt x="428" y="63"/>
                </a:cubicBezTo>
                <a:cubicBezTo>
                  <a:pt x="428" y="73"/>
                  <a:pt x="425" y="81"/>
                  <a:pt x="419" y="87"/>
                </a:cubicBezTo>
                <a:cubicBezTo>
                  <a:pt x="413" y="93"/>
                  <a:pt x="405" y="96"/>
                  <a:pt x="395" y="96"/>
                </a:cubicBezTo>
                <a:cubicBezTo>
                  <a:pt x="385" y="96"/>
                  <a:pt x="378" y="93"/>
                  <a:pt x="372" y="87"/>
                </a:cubicBezTo>
                <a:cubicBezTo>
                  <a:pt x="366" y="81"/>
                  <a:pt x="363" y="74"/>
                  <a:pt x="363" y="64"/>
                </a:cubicBezTo>
                <a:cubicBezTo>
                  <a:pt x="363" y="53"/>
                  <a:pt x="366" y="45"/>
                  <a:pt x="372" y="39"/>
                </a:cubicBezTo>
                <a:cubicBezTo>
                  <a:pt x="378" y="33"/>
                  <a:pt x="386" y="30"/>
                  <a:pt x="396" y="30"/>
                </a:cubicBezTo>
                <a:cubicBezTo>
                  <a:pt x="406" y="30"/>
                  <a:pt x="414" y="33"/>
                  <a:pt x="419" y="39"/>
                </a:cubicBezTo>
                <a:moveTo>
                  <a:pt x="350" y="66"/>
                </a:moveTo>
                <a:cubicBezTo>
                  <a:pt x="349" y="64"/>
                  <a:pt x="347" y="63"/>
                  <a:pt x="345" y="62"/>
                </a:cubicBezTo>
                <a:cubicBezTo>
                  <a:pt x="343" y="60"/>
                  <a:pt x="340" y="59"/>
                  <a:pt x="337" y="58"/>
                </a:cubicBezTo>
                <a:cubicBezTo>
                  <a:pt x="335" y="58"/>
                  <a:pt x="334" y="57"/>
                  <a:pt x="332" y="56"/>
                </a:cubicBezTo>
                <a:cubicBezTo>
                  <a:pt x="330" y="56"/>
                  <a:pt x="329" y="55"/>
                  <a:pt x="328" y="54"/>
                </a:cubicBezTo>
                <a:cubicBezTo>
                  <a:pt x="327" y="54"/>
                  <a:pt x="326" y="53"/>
                  <a:pt x="325" y="52"/>
                </a:cubicBezTo>
                <a:cubicBezTo>
                  <a:pt x="325" y="51"/>
                  <a:pt x="325" y="50"/>
                  <a:pt x="325" y="48"/>
                </a:cubicBezTo>
                <a:cubicBezTo>
                  <a:pt x="325" y="47"/>
                  <a:pt x="325" y="46"/>
                  <a:pt x="325" y="45"/>
                </a:cubicBezTo>
                <a:cubicBezTo>
                  <a:pt x="326" y="45"/>
                  <a:pt x="327" y="44"/>
                  <a:pt x="328" y="43"/>
                </a:cubicBezTo>
                <a:cubicBezTo>
                  <a:pt x="329" y="42"/>
                  <a:pt x="330" y="42"/>
                  <a:pt x="332" y="42"/>
                </a:cubicBezTo>
                <a:cubicBezTo>
                  <a:pt x="333" y="41"/>
                  <a:pt x="335" y="41"/>
                  <a:pt x="336" y="41"/>
                </a:cubicBezTo>
                <a:cubicBezTo>
                  <a:pt x="342" y="41"/>
                  <a:pt x="347" y="43"/>
                  <a:pt x="352" y="46"/>
                </a:cubicBezTo>
                <a:cubicBezTo>
                  <a:pt x="352" y="33"/>
                  <a:pt x="352" y="33"/>
                  <a:pt x="352" y="33"/>
                </a:cubicBezTo>
                <a:cubicBezTo>
                  <a:pt x="347" y="31"/>
                  <a:pt x="342" y="30"/>
                  <a:pt x="336" y="30"/>
                </a:cubicBezTo>
                <a:cubicBezTo>
                  <a:pt x="333" y="30"/>
                  <a:pt x="330" y="31"/>
                  <a:pt x="327" y="32"/>
                </a:cubicBezTo>
                <a:cubicBezTo>
                  <a:pt x="323" y="32"/>
                  <a:pt x="321" y="34"/>
                  <a:pt x="318" y="35"/>
                </a:cubicBezTo>
                <a:cubicBezTo>
                  <a:pt x="316" y="37"/>
                  <a:pt x="314" y="39"/>
                  <a:pt x="313" y="41"/>
                </a:cubicBezTo>
                <a:cubicBezTo>
                  <a:pt x="311" y="43"/>
                  <a:pt x="310" y="46"/>
                  <a:pt x="310" y="49"/>
                </a:cubicBezTo>
                <a:cubicBezTo>
                  <a:pt x="310" y="51"/>
                  <a:pt x="311" y="54"/>
                  <a:pt x="311" y="55"/>
                </a:cubicBezTo>
                <a:cubicBezTo>
                  <a:pt x="312" y="57"/>
                  <a:pt x="313" y="59"/>
                  <a:pt x="315" y="60"/>
                </a:cubicBezTo>
                <a:cubicBezTo>
                  <a:pt x="316" y="62"/>
                  <a:pt x="318" y="63"/>
                  <a:pt x="320" y="64"/>
                </a:cubicBezTo>
                <a:cubicBezTo>
                  <a:pt x="322" y="65"/>
                  <a:pt x="324" y="66"/>
                  <a:pt x="327" y="67"/>
                </a:cubicBezTo>
                <a:cubicBezTo>
                  <a:pt x="329" y="68"/>
                  <a:pt x="331" y="69"/>
                  <a:pt x="332" y="70"/>
                </a:cubicBezTo>
                <a:cubicBezTo>
                  <a:pt x="334" y="70"/>
                  <a:pt x="335" y="71"/>
                  <a:pt x="337" y="72"/>
                </a:cubicBezTo>
                <a:cubicBezTo>
                  <a:pt x="338" y="72"/>
                  <a:pt x="339" y="73"/>
                  <a:pt x="340" y="74"/>
                </a:cubicBezTo>
                <a:cubicBezTo>
                  <a:pt x="340" y="75"/>
                  <a:pt x="341" y="77"/>
                  <a:pt x="341" y="78"/>
                </a:cubicBezTo>
                <a:cubicBezTo>
                  <a:pt x="341" y="83"/>
                  <a:pt x="336" y="86"/>
                  <a:pt x="328" y="86"/>
                </a:cubicBezTo>
                <a:cubicBezTo>
                  <a:pt x="322" y="86"/>
                  <a:pt x="316" y="84"/>
                  <a:pt x="310" y="79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315" y="95"/>
                  <a:pt x="321" y="96"/>
                  <a:pt x="328" y="96"/>
                </a:cubicBezTo>
                <a:cubicBezTo>
                  <a:pt x="332" y="96"/>
                  <a:pt x="335" y="96"/>
                  <a:pt x="338" y="95"/>
                </a:cubicBezTo>
                <a:cubicBezTo>
                  <a:pt x="342" y="94"/>
                  <a:pt x="344" y="93"/>
                  <a:pt x="347" y="91"/>
                </a:cubicBezTo>
                <a:cubicBezTo>
                  <a:pt x="349" y="90"/>
                  <a:pt x="351" y="88"/>
                  <a:pt x="353" y="86"/>
                </a:cubicBezTo>
                <a:cubicBezTo>
                  <a:pt x="354" y="83"/>
                  <a:pt x="355" y="80"/>
                  <a:pt x="355" y="77"/>
                </a:cubicBezTo>
                <a:cubicBezTo>
                  <a:pt x="355" y="75"/>
                  <a:pt x="354" y="72"/>
                  <a:pt x="354" y="71"/>
                </a:cubicBezTo>
                <a:cubicBezTo>
                  <a:pt x="353" y="69"/>
                  <a:pt x="352" y="67"/>
                  <a:pt x="350" y="66"/>
                </a:cubicBezTo>
                <a:moveTo>
                  <a:pt x="286" y="63"/>
                </a:moveTo>
                <a:cubicBezTo>
                  <a:pt x="286" y="56"/>
                  <a:pt x="285" y="51"/>
                  <a:pt x="282" y="47"/>
                </a:cubicBezTo>
                <a:cubicBezTo>
                  <a:pt x="279" y="44"/>
                  <a:pt x="275" y="42"/>
                  <a:pt x="269" y="42"/>
                </a:cubicBezTo>
                <a:cubicBezTo>
                  <a:pt x="263" y="42"/>
                  <a:pt x="259" y="44"/>
                  <a:pt x="256" y="48"/>
                </a:cubicBezTo>
                <a:cubicBezTo>
                  <a:pt x="253" y="51"/>
                  <a:pt x="251" y="57"/>
                  <a:pt x="251" y="64"/>
                </a:cubicBezTo>
                <a:cubicBezTo>
                  <a:pt x="251" y="70"/>
                  <a:pt x="253" y="75"/>
                  <a:pt x="256" y="79"/>
                </a:cubicBezTo>
                <a:cubicBezTo>
                  <a:pt x="259" y="83"/>
                  <a:pt x="264" y="85"/>
                  <a:pt x="269" y="85"/>
                </a:cubicBezTo>
                <a:cubicBezTo>
                  <a:pt x="275" y="85"/>
                  <a:pt x="279" y="83"/>
                  <a:pt x="282" y="79"/>
                </a:cubicBezTo>
                <a:cubicBezTo>
                  <a:pt x="285" y="76"/>
                  <a:pt x="286" y="70"/>
                  <a:pt x="286" y="63"/>
                </a:cubicBezTo>
                <a:moveTo>
                  <a:pt x="293" y="39"/>
                </a:moveTo>
                <a:cubicBezTo>
                  <a:pt x="298" y="45"/>
                  <a:pt x="301" y="53"/>
                  <a:pt x="301" y="63"/>
                </a:cubicBezTo>
                <a:cubicBezTo>
                  <a:pt x="301" y="73"/>
                  <a:pt x="298" y="81"/>
                  <a:pt x="292" y="87"/>
                </a:cubicBezTo>
                <a:cubicBezTo>
                  <a:pt x="286" y="93"/>
                  <a:pt x="278" y="96"/>
                  <a:pt x="268" y="96"/>
                </a:cubicBezTo>
                <a:cubicBezTo>
                  <a:pt x="259" y="96"/>
                  <a:pt x="251" y="93"/>
                  <a:pt x="245" y="87"/>
                </a:cubicBezTo>
                <a:cubicBezTo>
                  <a:pt x="239" y="81"/>
                  <a:pt x="237" y="74"/>
                  <a:pt x="237" y="64"/>
                </a:cubicBezTo>
                <a:cubicBezTo>
                  <a:pt x="237" y="53"/>
                  <a:pt x="240" y="45"/>
                  <a:pt x="246" y="39"/>
                </a:cubicBezTo>
                <a:cubicBezTo>
                  <a:pt x="252" y="33"/>
                  <a:pt x="260" y="30"/>
                  <a:pt x="270" y="30"/>
                </a:cubicBezTo>
                <a:cubicBezTo>
                  <a:pt x="280" y="30"/>
                  <a:pt x="287" y="33"/>
                  <a:pt x="293" y="39"/>
                </a:cubicBezTo>
                <a:moveTo>
                  <a:pt x="216" y="35"/>
                </a:moveTo>
                <a:cubicBezTo>
                  <a:pt x="213" y="37"/>
                  <a:pt x="211" y="40"/>
                  <a:pt x="210" y="45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195" y="32"/>
                  <a:pt x="195" y="32"/>
                  <a:pt x="195" y="32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0" y="58"/>
                  <a:pt x="211" y="53"/>
                  <a:pt x="214" y="49"/>
                </a:cubicBezTo>
                <a:cubicBezTo>
                  <a:pt x="217" y="45"/>
                  <a:pt x="220" y="43"/>
                  <a:pt x="224" y="43"/>
                </a:cubicBezTo>
                <a:cubicBezTo>
                  <a:pt x="227" y="43"/>
                  <a:pt x="230" y="44"/>
                  <a:pt x="232" y="45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0" y="31"/>
                  <a:pt x="228" y="31"/>
                  <a:pt x="226" y="31"/>
                </a:cubicBezTo>
                <a:cubicBezTo>
                  <a:pt x="222" y="31"/>
                  <a:pt x="219" y="32"/>
                  <a:pt x="216" y="35"/>
                </a:cubicBezTo>
                <a:moveTo>
                  <a:pt x="143" y="40"/>
                </a:moveTo>
                <a:cubicBezTo>
                  <a:pt x="137" y="46"/>
                  <a:pt x="133" y="54"/>
                  <a:pt x="133" y="65"/>
                </a:cubicBezTo>
                <a:cubicBezTo>
                  <a:pt x="133" y="74"/>
                  <a:pt x="136" y="82"/>
                  <a:pt x="142" y="87"/>
                </a:cubicBezTo>
                <a:cubicBezTo>
                  <a:pt x="148" y="93"/>
                  <a:pt x="155" y="96"/>
                  <a:pt x="165" y="96"/>
                </a:cubicBezTo>
                <a:cubicBezTo>
                  <a:pt x="171" y="96"/>
                  <a:pt x="177" y="95"/>
                  <a:pt x="182" y="92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78" y="83"/>
                  <a:pt x="173" y="85"/>
                  <a:pt x="168" y="85"/>
                </a:cubicBezTo>
                <a:cubicBezTo>
                  <a:pt x="162" y="85"/>
                  <a:pt x="157" y="83"/>
                  <a:pt x="153" y="79"/>
                </a:cubicBezTo>
                <a:cubicBezTo>
                  <a:pt x="150" y="75"/>
                  <a:pt x="148" y="70"/>
                  <a:pt x="148" y="64"/>
                </a:cubicBezTo>
                <a:cubicBezTo>
                  <a:pt x="148" y="57"/>
                  <a:pt x="150" y="52"/>
                  <a:pt x="154" y="48"/>
                </a:cubicBezTo>
                <a:cubicBezTo>
                  <a:pt x="158" y="44"/>
                  <a:pt x="162" y="42"/>
                  <a:pt x="168" y="42"/>
                </a:cubicBezTo>
                <a:cubicBezTo>
                  <a:pt x="173" y="42"/>
                  <a:pt x="178" y="43"/>
                  <a:pt x="182" y="47"/>
                </a:cubicBezTo>
                <a:cubicBezTo>
                  <a:pt x="182" y="33"/>
                  <a:pt x="182" y="33"/>
                  <a:pt x="182" y="33"/>
                </a:cubicBezTo>
                <a:cubicBezTo>
                  <a:pt x="178" y="31"/>
                  <a:pt x="173" y="30"/>
                  <a:pt x="167" y="30"/>
                </a:cubicBezTo>
                <a:cubicBezTo>
                  <a:pt x="157" y="30"/>
                  <a:pt x="149" y="34"/>
                  <a:pt x="143" y="40"/>
                </a:cubicBezTo>
                <a:moveTo>
                  <a:pt x="108" y="95"/>
                </a:moveTo>
                <a:cubicBezTo>
                  <a:pt x="123" y="95"/>
                  <a:pt x="123" y="95"/>
                  <a:pt x="123" y="9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95"/>
                </a:lnTo>
                <a:close/>
                <a:moveTo>
                  <a:pt x="116" y="3"/>
                </a:moveTo>
                <a:cubicBezTo>
                  <a:pt x="113" y="3"/>
                  <a:pt x="111" y="3"/>
                  <a:pt x="110" y="5"/>
                </a:cubicBezTo>
                <a:cubicBezTo>
                  <a:pt x="108" y="7"/>
                  <a:pt x="107" y="8"/>
                  <a:pt x="107" y="11"/>
                </a:cubicBezTo>
                <a:cubicBezTo>
                  <a:pt x="107" y="13"/>
                  <a:pt x="108" y="15"/>
                  <a:pt x="110" y="17"/>
                </a:cubicBezTo>
                <a:cubicBezTo>
                  <a:pt x="111" y="18"/>
                  <a:pt x="113" y="19"/>
                  <a:pt x="116" y="19"/>
                </a:cubicBezTo>
                <a:cubicBezTo>
                  <a:pt x="118" y="19"/>
                  <a:pt x="120" y="18"/>
                  <a:pt x="122" y="16"/>
                </a:cubicBezTo>
                <a:cubicBezTo>
                  <a:pt x="123" y="15"/>
                  <a:pt x="124" y="13"/>
                  <a:pt x="124" y="11"/>
                </a:cubicBezTo>
                <a:cubicBezTo>
                  <a:pt x="124" y="8"/>
                  <a:pt x="123" y="7"/>
                  <a:pt x="122" y="5"/>
                </a:cubicBezTo>
                <a:cubicBezTo>
                  <a:pt x="120" y="3"/>
                  <a:pt x="118" y="3"/>
                  <a:pt x="116" y="3"/>
                </a:cubicBezTo>
                <a:moveTo>
                  <a:pt x="75" y="7"/>
                </a:moveTo>
                <a:cubicBezTo>
                  <a:pt x="95" y="7"/>
                  <a:pt x="95" y="7"/>
                  <a:pt x="95" y="7"/>
                </a:cubicBezTo>
                <a:cubicBezTo>
                  <a:pt x="95" y="95"/>
                  <a:pt x="95" y="95"/>
                  <a:pt x="95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3"/>
                  <a:pt x="80" y="27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0" y="25"/>
                  <a:pt x="79" y="27"/>
                  <a:pt x="78" y="29"/>
                </a:cubicBezTo>
                <a:cubicBezTo>
                  <a:pt x="52" y="95"/>
                  <a:pt x="52" y="95"/>
                  <a:pt x="52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8"/>
                  <a:pt x="14" y="25"/>
                  <a:pt x="1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4"/>
                  <a:pt x="14" y="30"/>
                  <a:pt x="14" y="38"/>
                </a:cubicBezTo>
                <a:cubicBezTo>
                  <a:pt x="14" y="95"/>
                  <a:pt x="14" y="95"/>
                  <a:pt x="14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44" y="65"/>
                  <a:pt x="44" y="65"/>
                  <a:pt x="44" y="65"/>
                </a:cubicBezTo>
                <a:cubicBezTo>
                  <a:pt x="46" y="70"/>
                  <a:pt x="47" y="73"/>
                  <a:pt x="47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1"/>
                  <a:pt x="50" y="67"/>
                  <a:pt x="51" y="65"/>
                </a:cubicBezTo>
                <a:lnTo>
                  <a:pt x="7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C73F7E-519C-4D23-B871-7FD985D67D4D}"/>
              </a:ext>
            </a:extLst>
          </p:cNvPr>
          <p:cNvSpPr/>
          <p:nvPr userDrawn="1"/>
        </p:nvSpPr>
        <p:spPr>
          <a:xfrm>
            <a:off x="584200" y="3977148"/>
            <a:ext cx="35509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 Semilight" panose="020B0402040204020203" pitchFamily="34" charset="0"/>
              </a:rPr>
              <a:t>May 7–9, 2018   //   Seattle, WA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00149D-DBA5-49F4-9EA0-6801AFB75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11" r="20173" b="58603"/>
          <a:stretch/>
        </p:blipFill>
        <p:spPr>
          <a:xfrm>
            <a:off x="2255245" y="0"/>
            <a:ext cx="9936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65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6675120" cy="553998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Presentation title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667512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20681-E031-438A-87F4-3EF4E311C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5DB46-DA06-45E4-B8E6-78FFA7D835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91723" y="5961261"/>
            <a:ext cx="3017520" cy="307777"/>
          </a:xfrm>
        </p:spPr>
        <p:txBody>
          <a:bodyPr anchor="b"/>
          <a:lstStyle>
            <a:lvl1pPr marL="0" indent="0" algn="r"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2598446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652681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50A22A-A2DC-4A1B-B327-2AC8066030F8}"/>
              </a:ext>
            </a:extLst>
          </p:cNvPr>
          <p:cNvSpPr txBox="1"/>
          <p:nvPr userDrawn="1"/>
        </p:nvSpPr>
        <p:spPr>
          <a:xfrm>
            <a:off x="10108721" y="6246911"/>
            <a:ext cx="149399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@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nthonyChu</a:t>
            </a:r>
            <a:endParaRPr lang="en-US" sz="2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27835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/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098D9F9-41A4-4F9A-9933-E84141D69A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53403" y="-748445"/>
            <a:ext cx="10851184" cy="108511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5EABB2-436C-4CDC-86B4-BF969CA14944}"/>
              </a:ext>
            </a:extLst>
          </p:cNvPr>
          <p:cNvSpPr txBox="1"/>
          <p:nvPr userDrawn="1"/>
        </p:nvSpPr>
        <p:spPr>
          <a:xfrm>
            <a:off x="10108721" y="6246911"/>
            <a:ext cx="149399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@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nthonyChu</a:t>
            </a:r>
            <a:endParaRPr lang="en-US" sz="2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92707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502718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529784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976424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79110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758569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dar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215991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1864184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7069031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7842930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71028E-16C3-4002-B04C-173B0E47C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0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1C388-D05E-4BD1-8D7C-196F5BE5D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060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E48BC3-17FF-42D3-9B26-17258F2E5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325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FAF49-2747-46DC-BE92-CD844B707A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9763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985425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749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01258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3746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157255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47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1402126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9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7" r:id="rId1"/>
    <p:sldLayoutId id="2147484648" r:id="rId2"/>
    <p:sldLayoutId id="2147484240" r:id="rId3"/>
    <p:sldLayoutId id="2147484241" r:id="rId4"/>
    <p:sldLayoutId id="2147484474" r:id="rId5"/>
    <p:sldLayoutId id="2147484245" r:id="rId6"/>
    <p:sldLayoutId id="2147484247" r:id="rId7"/>
    <p:sldLayoutId id="2147484639" r:id="rId8"/>
    <p:sldLayoutId id="2147484603" r:id="rId9"/>
    <p:sldLayoutId id="2147484649" r:id="rId10"/>
    <p:sldLayoutId id="2147484645" r:id="rId11"/>
    <p:sldLayoutId id="2147484646" r:id="rId12"/>
    <p:sldLayoutId id="2147484647" r:id="rId13"/>
    <p:sldLayoutId id="2147484249" r:id="rId14"/>
    <p:sldLayoutId id="2147484640" r:id="rId15"/>
    <p:sldLayoutId id="2147484582" r:id="rId16"/>
    <p:sldLayoutId id="2147484641" r:id="rId17"/>
    <p:sldLayoutId id="2147484584" r:id="rId18"/>
    <p:sldLayoutId id="2147484583" r:id="rId19"/>
    <p:sldLayoutId id="2147484256" r:id="rId20"/>
    <p:sldLayoutId id="2147484257" r:id="rId21"/>
    <p:sldLayoutId id="2147484585" r:id="rId22"/>
    <p:sldLayoutId id="2147484299" r:id="rId23"/>
    <p:sldLayoutId id="2147484263" r:id="rId2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655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1" r:id="rId1"/>
    <p:sldLayoutId id="2147484652" r:id="rId2"/>
    <p:sldLayoutId id="2147484653" r:id="rId3"/>
    <p:sldLayoutId id="2147484654" r:id="rId4"/>
    <p:sldLayoutId id="2147484655" r:id="rId5"/>
    <p:sldLayoutId id="2147484656" r:id="rId6"/>
    <p:sldLayoutId id="2147484657" r:id="rId7"/>
    <p:sldLayoutId id="2147484658" r:id="rId8"/>
    <p:sldLayoutId id="2147484659" r:id="rId9"/>
    <p:sldLayoutId id="2147484660" r:id="rId10"/>
    <p:sldLayoutId id="2147484661" r:id="rId11"/>
    <p:sldLayoutId id="2147484662" r:id="rId12"/>
    <p:sldLayoutId id="2147484663" r:id="rId13"/>
    <p:sldLayoutId id="2147484664" r:id="rId14"/>
    <p:sldLayoutId id="2147484665" r:id="rId15"/>
    <p:sldLayoutId id="2147484666" r:id="rId16"/>
    <p:sldLayoutId id="2147484667" r:id="rId17"/>
    <p:sldLayoutId id="2147484668" r:id="rId18"/>
    <p:sldLayoutId id="2147484669" r:id="rId19"/>
    <p:sldLayoutId id="2147484670" r:id="rId20"/>
    <p:sldLayoutId id="2147484671" r:id="rId21"/>
    <p:sldLayoutId id="2147484672" r:id="rId22"/>
    <p:sldLayoutId id="2147484673" r:id="rId23"/>
    <p:sldLayoutId id="2147484674" r:id="rId24"/>
    <p:sldLayoutId id="2147484675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07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08F41-3264-4B4D-9E1D-57147A4A0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Service Fabric Mesh – the road ahead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DF2B4-8994-4315-A659-BE849F584B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3828740"/>
          </a:xfrm>
        </p:spPr>
        <p:txBody>
          <a:bodyPr/>
          <a:lstStyle/>
          <a:p>
            <a:r>
              <a:rPr lang="en-US"/>
              <a:t>Reliable collections</a:t>
            </a:r>
          </a:p>
          <a:p>
            <a:r>
              <a:rPr lang="en-US"/>
              <a:t>Service Fabric volume driver</a:t>
            </a:r>
          </a:p>
          <a:p>
            <a:r>
              <a:rPr lang="en-US"/>
              <a:t>Secrets (Key Vault)</a:t>
            </a:r>
          </a:p>
          <a:p>
            <a:r>
              <a:rPr lang="en-US"/>
              <a:t>Routing rules and Envoy integration</a:t>
            </a:r>
          </a:p>
          <a:p>
            <a:pPr lvl="1"/>
            <a:r>
              <a:rPr lang="en-US"/>
              <a:t>Ingress traffic routing</a:t>
            </a:r>
          </a:p>
          <a:p>
            <a:pPr lvl="1"/>
            <a:r>
              <a:rPr lang="en-US"/>
              <a:t>Service-to-service traffic routing</a:t>
            </a:r>
          </a:p>
          <a:p>
            <a:pPr lvl="1"/>
            <a:r>
              <a:rPr lang="en-US"/>
              <a:t>Partition-aware routing</a:t>
            </a:r>
          </a:p>
          <a:p>
            <a:pPr lvl="1"/>
            <a:r>
              <a:rPr lang="en-US"/>
              <a:t>DNS for service discovery</a:t>
            </a:r>
          </a:p>
          <a:p>
            <a:pPr lvl="1"/>
            <a:r>
              <a:rPr lang="en-US"/>
              <a:t>Retry and circuit-breaker logic</a:t>
            </a:r>
          </a:p>
        </p:txBody>
      </p:sp>
    </p:spTree>
    <p:extLst>
      <p:ext uri="{BB962C8B-B14F-4D97-AF65-F5344CB8AC3E}">
        <p14:creationId xmlns:p14="http://schemas.microsoft.com/office/powerpoint/2010/main" val="3341566267"/>
      </p:ext>
    </p:extLst>
  </p:cSld>
  <p:clrMapOvr>
    <a:masterClrMapping/>
  </p:clrMapOvr>
  <p:transition>
    <p:fade/>
  </p:transition>
</p:sld>
</file>

<file path=ppt/slides/slide11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983" y="164994"/>
            <a:ext cx="11655840" cy="553998"/>
          </a:xfrm>
        </p:spPr>
        <p:txBody>
          <a:bodyPr/>
          <a:lstStyle/>
          <a:p>
            <a:r>
              <a:rPr lang="en-US"/>
              <a:t>Service Fabric sessions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06982" y="3663593"/>
          <a:ext cx="11802923" cy="3129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9200">
                  <a:extLst>
                    <a:ext uri="{9D8B030D-6E8A-4147-A177-3AD203B41FA5}">
                      <a16:colId xmlns:a16="http://schemas.microsoft.com/office/drawing/2014/main" val="475992471"/>
                    </a:ext>
                  </a:extLst>
                </a:gridCol>
                <a:gridCol w="1344637">
                  <a:extLst>
                    <a:ext uri="{9D8B030D-6E8A-4147-A177-3AD203B41FA5}">
                      <a16:colId xmlns:a16="http://schemas.microsoft.com/office/drawing/2014/main" val="2000309505"/>
                    </a:ext>
                  </a:extLst>
                </a:gridCol>
                <a:gridCol w="8869086">
                  <a:extLst>
                    <a:ext uri="{9D8B030D-6E8A-4147-A177-3AD203B41FA5}">
                      <a16:colId xmlns:a16="http://schemas.microsoft.com/office/drawing/2014/main" val="1268672390"/>
                    </a:ext>
                  </a:extLst>
                </a:gridCol>
              </a:tblGrid>
              <a:tr h="446117">
                <a:tc>
                  <a:txBody>
                    <a:bodyPr/>
                    <a:lstStyle/>
                    <a:p>
                      <a:r>
                        <a:rPr lang="en-US" sz="2000"/>
                        <a:t>Date</a:t>
                      </a:r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ID</a:t>
                      </a:r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Theatre and Workshop</a:t>
                      </a:r>
                      <a:r>
                        <a:rPr lang="en-US" sz="2000" baseline="0"/>
                        <a:t> Sessions</a:t>
                      </a:r>
                      <a:endParaRPr lang="en-US" sz="2000"/>
                    </a:p>
                  </a:txBody>
                  <a:tcPr marL="89642" marR="89642" marT="44821" marB="44821"/>
                </a:tc>
                <a:extLst>
                  <a:ext uri="{0D108BD9-81ED-4DB2-BD59-A6C34878D82A}">
                    <a16:rowId xmlns:a16="http://schemas.microsoft.com/office/drawing/2014/main" val="2342370470"/>
                  </a:ext>
                </a:extLst>
              </a:tr>
              <a:tr h="588966">
                <a:tc>
                  <a:txBody>
                    <a:bodyPr/>
                    <a:lstStyle/>
                    <a:p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 3:30 PM </a:t>
                      </a: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THR2034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Accenture: Modernize applications and reduce TCO with Windows containers on Service Fabric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extLst>
                  <a:ext uri="{0D108BD9-81ED-4DB2-BD59-A6C34878D82A}">
                    <a16:rowId xmlns:a16="http://schemas.microsoft.com/office/drawing/2014/main" val="996390253"/>
                  </a:ext>
                </a:extLst>
              </a:tr>
              <a:tr h="425427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Tues 2:00 PM</a:t>
                      </a:r>
                      <a:endParaRPr lang="en-US" sz="1800" b="0" i="0" u="none" strike="noStrike" kern="1200">
                        <a:solidFill>
                          <a:srgbClr val="FF0000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THR2047</a:t>
                      </a: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CA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Containers and microservices: Zero to Hero with Service Fabric (Anthony Chu, CDA)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extLst>
                  <a:ext uri="{0D108BD9-81ED-4DB2-BD59-A6C34878D82A}">
                    <a16:rowId xmlns:a16="http://schemas.microsoft.com/office/drawing/2014/main" val="2733049359"/>
                  </a:ext>
                </a:extLst>
              </a:tr>
              <a:tr h="598300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Wed 1:00 PM</a:t>
                      </a: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THR2011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Honeywell: How Honeywell migrated their smart thermostat application to Service Fabric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extLst>
                  <a:ext uri="{0D108BD9-81ED-4DB2-BD59-A6C34878D82A}">
                    <a16:rowId xmlns:a16="http://schemas.microsoft.com/office/drawing/2014/main" val="3194321302"/>
                  </a:ext>
                </a:extLst>
              </a:tr>
              <a:tr h="568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Wed 3:30 PM</a:t>
                      </a: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THR2513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ASOS.com: Improving cloud utilization with Service Fabric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extLst>
                  <a:ext uri="{0D108BD9-81ED-4DB2-BD59-A6C34878D82A}">
                    <a16:rowId xmlns:a16="http://schemas.microsoft.com/office/drawing/2014/main" val="1401271079"/>
                  </a:ext>
                </a:extLst>
              </a:tr>
              <a:tr h="502575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 2:45 PM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WRK2213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Containerize an existing ASP.NET application using Visual Studio and Service Fabric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extLst>
                  <a:ext uri="{0D108BD9-81ED-4DB2-BD59-A6C34878D82A}">
                    <a16:rowId xmlns:a16="http://schemas.microsoft.com/office/drawing/2014/main" val="276625593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06982" y="830209"/>
          <a:ext cx="11802924" cy="2731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782">
                  <a:extLst>
                    <a:ext uri="{9D8B030D-6E8A-4147-A177-3AD203B41FA5}">
                      <a16:colId xmlns:a16="http://schemas.microsoft.com/office/drawing/2014/main" val="475992471"/>
                    </a:ext>
                  </a:extLst>
                </a:gridCol>
                <a:gridCol w="1344637">
                  <a:extLst>
                    <a:ext uri="{9D8B030D-6E8A-4147-A177-3AD203B41FA5}">
                      <a16:colId xmlns:a16="http://schemas.microsoft.com/office/drawing/2014/main" val="2000309505"/>
                    </a:ext>
                  </a:extLst>
                </a:gridCol>
                <a:gridCol w="8855505">
                  <a:extLst>
                    <a:ext uri="{9D8B030D-6E8A-4147-A177-3AD203B41FA5}">
                      <a16:colId xmlns:a16="http://schemas.microsoft.com/office/drawing/2014/main" val="1268672390"/>
                    </a:ext>
                  </a:extLst>
                </a:gridCol>
              </a:tblGrid>
              <a:tr h="136760">
                <a:tc>
                  <a:txBody>
                    <a:bodyPr/>
                    <a:lstStyle/>
                    <a:p>
                      <a:r>
                        <a:rPr lang="en-US" sz="2000"/>
                        <a:t>Date</a:t>
                      </a:r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ID</a:t>
                      </a:r>
                    </a:p>
                  </a:txBody>
                  <a:tcPr marL="89642" marR="89642" marT="44821" marB="44821"/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Breakout</a:t>
                      </a:r>
                      <a:r>
                        <a:rPr lang="en-US" sz="2000" baseline="0"/>
                        <a:t> Sessions</a:t>
                      </a:r>
                      <a:endParaRPr lang="en-US" sz="2000"/>
                    </a:p>
                  </a:txBody>
                  <a:tcPr marL="89642" marR="89642" marT="44821" marB="44821"/>
                </a:tc>
                <a:extLst>
                  <a:ext uri="{0D108BD9-81ED-4DB2-BD59-A6C34878D82A}">
                    <a16:rowId xmlns:a16="http://schemas.microsoft.com/office/drawing/2014/main" val="2342370470"/>
                  </a:ext>
                </a:extLst>
              </a:tr>
              <a:tr h="448146"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 2:45 PM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BRK2111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Azure Service Fabric: The road ahead for microservices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extLst>
                  <a:ext uri="{0D108BD9-81ED-4DB2-BD59-A6C34878D82A}">
                    <a16:rowId xmlns:a16="http://schemas.microsoft.com/office/drawing/2014/main" val="4139086282"/>
                  </a:ext>
                </a:extLst>
              </a:tr>
              <a:tr h="448146"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Tues, 10:30 AM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BRK2102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 Modernization with Microsoft Azure (Corey Sanders)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extLst>
                  <a:ext uri="{0D108BD9-81ED-4DB2-BD59-A6C34878D82A}">
                    <a16:rowId xmlns:a16="http://schemas.microsoft.com/office/drawing/2014/main" val="996390253"/>
                  </a:ext>
                </a:extLst>
              </a:tr>
              <a:tr h="463805"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 10:15AM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BRK2508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Inside Azure Datacenter Architecture with Mark Russinovich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extLst>
                  <a:ext uri="{0D108BD9-81ED-4DB2-BD59-A6C34878D82A}">
                    <a16:rowId xmlns:a16="http://schemas.microsoft.com/office/drawing/2014/main" val="3200097162"/>
                  </a:ext>
                </a:extLst>
              </a:tr>
              <a:tr h="438362">
                <a:tc>
                  <a:txBody>
                    <a:bodyPr/>
                    <a:lstStyle/>
                    <a:p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 2:45 PM </a:t>
                      </a: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BRK2149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Modernize your Windows Server applications with containers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extLst>
                  <a:ext uri="{0D108BD9-81ED-4DB2-BD59-A6C34878D82A}">
                    <a16:rowId xmlns:a16="http://schemas.microsoft.com/office/drawing/2014/main" val="3194321302"/>
                  </a:ext>
                </a:extLst>
              </a:tr>
              <a:tr h="53856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 4:30 PM</a:t>
                      </a: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BRK3810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tc>
                  <a:txBody>
                    <a:bodyPr/>
                    <a:lstStyle/>
                    <a:p>
                      <a:pPr marL="0" algn="l" defTabSz="932742" rtl="0" eaLnBrk="1" fontAlgn="t" latinLnBrk="0" hangingPunct="1"/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Modernizing existing .NET applications with Windows Containers and Azure cloud </a:t>
                      </a:r>
                      <a:endParaRPr lang="en-US" sz="1800" b="0" i="0" u="none" strike="noStrike" kern="1200">
                        <a:solidFill>
                          <a:schemeClr val="dk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marL="4669" marR="4669" marT="4669" marB="0"/>
                </a:tc>
                <a:extLst>
                  <a:ext uri="{0D108BD9-81ED-4DB2-BD59-A6C34878D82A}">
                    <a16:rowId xmlns:a16="http://schemas.microsoft.com/office/drawing/2014/main" val="4968582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71E6BCD1-5599-4703-8D4D-005617F3187D}"/>
              </a:ext>
            </a:extLst>
          </p:cNvPr>
          <p:cNvSpPr/>
          <p:nvPr/>
        </p:nvSpPr>
        <p:spPr bwMode="auto">
          <a:xfrm>
            <a:off x="165256" y="2082188"/>
            <a:ext cx="11844650" cy="1501516"/>
          </a:xfrm>
          <a:prstGeom prst="rect">
            <a:avLst/>
          </a:prstGeom>
          <a:noFill/>
          <a:ln w="76200">
            <a:solidFill>
              <a:schemeClr val="accent3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4A28AF-5086-4363-A8E0-7BFF6099223D}"/>
              </a:ext>
            </a:extLst>
          </p:cNvPr>
          <p:cNvSpPr/>
          <p:nvPr/>
        </p:nvSpPr>
        <p:spPr bwMode="auto">
          <a:xfrm>
            <a:off x="165255" y="5100584"/>
            <a:ext cx="11844650" cy="1692894"/>
          </a:xfrm>
          <a:prstGeom prst="rect">
            <a:avLst/>
          </a:prstGeom>
          <a:noFill/>
          <a:ln w="76200">
            <a:solidFill>
              <a:schemeClr val="accent3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57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7E09B7-7C02-450F-AADE-53BBDB6456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745" r="7128" b="16745"/>
          <a:stretch/>
        </p:blipFill>
        <p:spPr>
          <a:xfrm>
            <a:off x="4227580" y="0"/>
            <a:ext cx="7176267" cy="6858000"/>
          </a:xfrm>
          <a:prstGeom prst="rect">
            <a:avLst/>
          </a:prstGeom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6B8D00C-EF56-4DBA-BF92-53381095BD45}"/>
              </a:ext>
            </a:extLst>
          </p:cNvPr>
          <p:cNvSpPr txBox="1">
            <a:spLocks/>
          </p:cNvSpPr>
          <p:nvPr/>
        </p:nvSpPr>
        <p:spPr>
          <a:xfrm>
            <a:off x="1126637" y="1764552"/>
            <a:ext cx="6675120" cy="1842043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1" kern="1200" cap="none" spc="-5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>
              <a:lnSpc>
                <a:spcPct val="95000"/>
              </a:lnSpc>
            </a:pPr>
            <a:r>
              <a:rPr lang="en-US" sz="5000" b="0" dirty="0"/>
              <a:t>Please evaluate </a:t>
            </a:r>
            <a:br>
              <a:rPr lang="en-US" sz="5000" b="0" dirty="0"/>
            </a:br>
            <a:r>
              <a:rPr lang="en-US" sz="5000" b="0" dirty="0"/>
              <a:t>this session</a:t>
            </a:r>
            <a:br>
              <a:rPr lang="en-US" dirty="0"/>
            </a:br>
            <a:endParaRPr lang="en-US" sz="3300" b="0" dirty="0"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A60845-C31F-4D1A-A34F-AAC94CAA5B46}"/>
              </a:ext>
            </a:extLst>
          </p:cNvPr>
          <p:cNvSpPr/>
          <p:nvPr/>
        </p:nvSpPr>
        <p:spPr>
          <a:xfrm>
            <a:off x="1147010" y="3334435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325" indent="-60325"/>
            <a:r>
              <a:rPr lang="en-US" sz="3300" spc="-5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Your feedback is </a:t>
            </a:r>
            <a:br>
              <a:rPr lang="en-US" sz="3300" spc="-5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</a:br>
            <a:r>
              <a:rPr lang="en-US" sz="3300" spc="-5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important to us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B729F1-C483-419C-BC61-3FD82F185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023" y="1076325"/>
            <a:ext cx="2438500" cy="4987545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12000"/>
              </a:prstClr>
            </a:outerShd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999910294"/>
      </p:ext>
    </p:extLst>
  </p:cSld>
  <p:clrMapOvr>
    <a:masterClrMapping/>
  </p:clrMapOvr>
  <p:transition>
    <p:fade/>
  </p:transition>
</p:sld>
</file>

<file path=ppt/slides/slide13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18F3F-C406-417C-9C45-29ED81DD5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199" y="2795112"/>
            <a:ext cx="6956083" cy="738664"/>
          </a:xfrm>
        </p:spPr>
        <p:txBody>
          <a:bodyPr/>
          <a:lstStyle/>
          <a:p>
            <a:r>
              <a:rPr lang="en-US" sz="4800" dirty="0"/>
              <a:t>aka.ms/</a:t>
            </a:r>
            <a:r>
              <a:rPr lang="en-US" sz="4800" dirty="0" err="1"/>
              <a:t>SFMeshPreview</a:t>
            </a:r>
            <a:endParaRPr lang="en-US" sz="4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6591D9-BCA4-495F-8E73-DF94F7CA18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200" y="3962400"/>
            <a:ext cx="6675120" cy="615553"/>
          </a:xfrm>
        </p:spPr>
        <p:txBody>
          <a:bodyPr/>
          <a:lstStyle/>
          <a:p>
            <a:r>
              <a:rPr lang="en-US" sz="4000" dirty="0"/>
              <a:t>@</a:t>
            </a:r>
            <a:r>
              <a:rPr lang="en-US" sz="4000" dirty="0" err="1"/>
              <a:t>nthonyChu</a:t>
            </a:r>
            <a:endParaRPr lang="en-US" sz="4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0E3393-4C52-4ACE-A386-133792A230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10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82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A1452-18F6-4F4D-B541-49744E4B7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518113"/>
            <a:ext cx="6675120" cy="1015663"/>
          </a:xfrm>
        </p:spPr>
        <p:txBody>
          <a:bodyPr/>
          <a:lstStyle/>
          <a:p>
            <a:r>
              <a:rPr lang="en-US"/>
              <a:t>Containers and Microservices</a:t>
            </a:r>
            <a:br>
              <a:rPr lang="en-US"/>
            </a:br>
            <a:r>
              <a:rPr lang="en-US" sz="3000"/>
              <a:t>Zero to Hero with Service Fabric Mesh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FD0DDA-D58B-433E-B8E3-A11E831885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200" y="3962400"/>
            <a:ext cx="6675120" cy="830997"/>
          </a:xfrm>
        </p:spPr>
        <p:txBody>
          <a:bodyPr/>
          <a:lstStyle/>
          <a:p>
            <a:r>
              <a:rPr lang="en-US" sz="2400"/>
              <a:t>Anthony Chu</a:t>
            </a:r>
          </a:p>
          <a:p>
            <a:pPr>
              <a:spcBef>
                <a:spcPts val="1200"/>
              </a:spcBef>
            </a:pPr>
            <a:r>
              <a:rPr lang="en-US"/>
              <a:t>@</a:t>
            </a:r>
            <a:r>
              <a:rPr lang="en-US" err="1"/>
              <a:t>nthonyChu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70D65E-D155-4B5F-AC8B-BEDE86DACF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THR2047</a:t>
            </a:r>
          </a:p>
        </p:txBody>
      </p:sp>
    </p:spTree>
    <p:extLst>
      <p:ext uri="{BB962C8B-B14F-4D97-AF65-F5344CB8AC3E}">
        <p14:creationId xmlns:p14="http://schemas.microsoft.com/office/powerpoint/2010/main" val="198585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16="http://schemas.microsoft.com/office/drawing/2014/main" xmlns:asvg="http://schemas.microsoft.com/office/drawing/2016/SVG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FBE13ED1-0173-465E-8AE0-9E683E2E2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466" y="3033223"/>
            <a:ext cx="9144000" cy="498598"/>
          </a:xfrm>
        </p:spPr>
        <p:txBody>
          <a:bodyPr/>
          <a:lstStyle/>
          <a:p>
            <a:r>
              <a:rPr lang="en-US"/>
              <a:t>Azure Service Fabric Mesh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7E8398B-5621-4681-B253-1D04D19662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216" y="2436113"/>
            <a:ext cx="9144000" cy="369332"/>
          </a:xfrm>
        </p:spPr>
        <p:txBody>
          <a:bodyPr/>
          <a:lstStyle/>
          <a:p>
            <a:r>
              <a:rPr lang="en-US" sz="2400"/>
              <a:t>Announcing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A1B55A-0D5D-46D1-9D59-C6292F393C06}"/>
              </a:ext>
            </a:extLst>
          </p:cNvPr>
          <p:cNvSpPr/>
          <p:nvPr/>
        </p:nvSpPr>
        <p:spPr>
          <a:xfrm>
            <a:off x="475479" y="3679340"/>
            <a:ext cx="64042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A fully managed microservices platform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29410C2-7EFB-49A9-994D-0A49437A9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05701" y="2814797"/>
            <a:ext cx="935450" cy="93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93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16="http://schemas.microsoft.com/office/drawing/2014/main" xmlns:asvg="http://schemas.microsoft.com/office/drawing/2016/SVG/main" xmlns:a14="http://schemas.microsoft.com/office/drawing/2010/main" xmlns:p14="http://schemas.microsoft.com/office/powerpoint/2010/main" xmlns:mc="http://schemas.openxmlformats.org/markup-compatibility/2006" xmlns:p159="http://schemas.microsoft.com/office/powerpoint/2015/09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880C5-0AE6-46FA-83BD-BA234B79F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Service Fabric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E4E7BB2-5565-470E-B055-C5417FE14A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38182" y="2785646"/>
            <a:ext cx="849723" cy="84972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6C6600B-1346-4566-90EC-B135F01951A1}"/>
              </a:ext>
            </a:extLst>
          </p:cNvPr>
          <p:cNvGrpSpPr/>
          <p:nvPr/>
        </p:nvGrpSpPr>
        <p:grpSpPr>
          <a:xfrm>
            <a:off x="342665" y="1246037"/>
            <a:ext cx="7902803" cy="4689696"/>
            <a:chOff x="342665" y="1246037"/>
            <a:chExt cx="7902803" cy="468969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3D47B5F-AE06-4AD1-9267-1AE8C8E9E56D}"/>
                </a:ext>
              </a:extLst>
            </p:cNvPr>
            <p:cNvGrpSpPr/>
            <p:nvPr/>
          </p:nvGrpSpPr>
          <p:grpSpPr>
            <a:xfrm>
              <a:off x="4915071" y="2607434"/>
              <a:ext cx="2699600" cy="2279158"/>
              <a:chOff x="4547341" y="2304917"/>
              <a:chExt cx="2699600" cy="2279158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F188B8BE-6F4C-424D-98C9-758F65486AEC}"/>
                  </a:ext>
                </a:extLst>
              </p:cNvPr>
              <p:cNvSpPr/>
              <p:nvPr/>
            </p:nvSpPr>
            <p:spPr>
              <a:xfrm>
                <a:off x="4644534" y="4245521"/>
                <a:ext cx="2505214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32574" rtl="0" eaLnBrk="1" fontAlgn="auto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24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1A1A1A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Dedicated Azure clusters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7C16F10-915F-4282-A8F0-48F4C9CDCBCF}"/>
                  </a:ext>
                </a:extLst>
              </p:cNvPr>
              <p:cNvSpPr/>
              <p:nvPr/>
            </p:nvSpPr>
            <p:spPr>
              <a:xfrm>
                <a:off x="4547341" y="3523077"/>
                <a:ext cx="269960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78D7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Service Fabric </a:t>
                </a:r>
              </a:p>
              <a:p>
                <a:pPr marL="0" marR="0" lvl="0" indent="0" algn="ctr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78D7"/>
                    </a:solidFill>
                    <a:effectLst/>
                    <a:uLnTx/>
                    <a:uFillTx/>
                    <a:latin typeface="Segoe UI Semibold" panose="020B0702040204020203" pitchFamily="34" charset="0"/>
                    <a:ea typeface="+mn-ea"/>
                    <a:cs typeface="Segoe UI Semibold" panose="020B0702040204020203" pitchFamily="34" charset="0"/>
                  </a:rPr>
                  <a:t>Cluster</a:t>
                </a: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78D7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3DAA24D0-8054-4025-9618-B4C08966B440}"/>
                  </a:ext>
                </a:extLst>
              </p:cNvPr>
              <p:cNvGrpSpPr/>
              <p:nvPr/>
            </p:nvGrpSpPr>
            <p:grpSpPr>
              <a:xfrm>
                <a:off x="5302781" y="2304917"/>
                <a:ext cx="1188720" cy="1188720"/>
                <a:chOff x="5253016" y="2304917"/>
                <a:chExt cx="1188720" cy="1188720"/>
              </a:xfrm>
            </p:grpSpPr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C1D99849-A704-43E6-9195-A89D2999AF6B}"/>
                    </a:ext>
                  </a:extLst>
                </p:cNvPr>
                <p:cNvSpPr/>
                <p:nvPr/>
              </p:nvSpPr>
              <p:spPr>
                <a:xfrm>
                  <a:off x="5253016" y="2304917"/>
                  <a:ext cx="1188720" cy="1188720"/>
                </a:xfrm>
                <a:prstGeom prst="ellipse">
                  <a:avLst/>
                </a:prstGeom>
                <a:noFill/>
                <a:ln w="28575">
                  <a:solidFill>
                    <a:srgbClr val="0078D7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eform 126">
                  <a:extLst>
                    <a:ext uri="{FF2B5EF4-FFF2-40B4-BE49-F238E27FC236}">
                      <a16:creationId xmlns:a16="http://schemas.microsoft.com/office/drawing/2014/main" id="{02A890EB-34F1-42DA-9BC3-28A4550C6B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9829" y="2670186"/>
                  <a:ext cx="735095" cy="458183"/>
                </a:xfrm>
                <a:custGeom>
                  <a:avLst/>
                  <a:gdLst>
                    <a:gd name="T0" fmla="*/ 243 w 372"/>
                    <a:gd name="T1" fmla="*/ 0 h 231"/>
                    <a:gd name="T2" fmla="*/ 178 w 372"/>
                    <a:gd name="T3" fmla="*/ 37 h 231"/>
                    <a:gd name="T4" fmla="*/ 149 w 372"/>
                    <a:gd name="T5" fmla="*/ 31 h 231"/>
                    <a:gd name="T6" fmla="*/ 97 w 372"/>
                    <a:gd name="T7" fmla="*/ 52 h 231"/>
                    <a:gd name="T8" fmla="*/ 79 w 372"/>
                    <a:gd name="T9" fmla="*/ 79 h 231"/>
                    <a:gd name="T10" fmla="*/ 75 w 372"/>
                    <a:gd name="T11" fmla="*/ 79 h 231"/>
                    <a:gd name="T12" fmla="*/ 22 w 372"/>
                    <a:gd name="T13" fmla="*/ 101 h 231"/>
                    <a:gd name="T14" fmla="*/ 0 w 372"/>
                    <a:gd name="T15" fmla="*/ 155 h 231"/>
                    <a:gd name="T16" fmla="*/ 22 w 372"/>
                    <a:gd name="T17" fmla="*/ 208 h 231"/>
                    <a:gd name="T18" fmla="*/ 75 w 372"/>
                    <a:gd name="T19" fmla="*/ 231 h 231"/>
                    <a:gd name="T20" fmla="*/ 296 w 372"/>
                    <a:gd name="T21" fmla="*/ 231 h 231"/>
                    <a:gd name="T22" fmla="*/ 350 w 372"/>
                    <a:gd name="T23" fmla="*/ 208 h 231"/>
                    <a:gd name="T24" fmla="*/ 372 w 372"/>
                    <a:gd name="T25" fmla="*/ 155 h 231"/>
                    <a:gd name="T26" fmla="*/ 350 w 372"/>
                    <a:gd name="T27" fmla="*/ 102 h 231"/>
                    <a:gd name="T28" fmla="*/ 317 w 372"/>
                    <a:gd name="T29" fmla="*/ 81 h 231"/>
                    <a:gd name="T30" fmla="*/ 317 w 372"/>
                    <a:gd name="T31" fmla="*/ 76 h 231"/>
                    <a:gd name="T32" fmla="*/ 296 w 372"/>
                    <a:gd name="T33" fmla="*/ 23 h 231"/>
                    <a:gd name="T34" fmla="*/ 243 w 372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72" h="231">
                      <a:moveTo>
                        <a:pt x="243" y="0"/>
                      </a:moveTo>
                      <a:cubicBezTo>
                        <a:pt x="216" y="0"/>
                        <a:pt x="192" y="14"/>
                        <a:pt x="178" y="37"/>
                      </a:cubicBezTo>
                      <a:cubicBezTo>
                        <a:pt x="170" y="33"/>
                        <a:pt x="159" y="31"/>
                        <a:pt x="149" y="31"/>
                      </a:cubicBezTo>
                      <a:cubicBezTo>
                        <a:pt x="129" y="31"/>
                        <a:pt x="111" y="38"/>
                        <a:pt x="97" y="52"/>
                      </a:cubicBezTo>
                      <a:cubicBezTo>
                        <a:pt x="89" y="59"/>
                        <a:pt x="83" y="68"/>
                        <a:pt x="79" y="79"/>
                      </a:cubicBezTo>
                      <a:cubicBezTo>
                        <a:pt x="77" y="79"/>
                        <a:pt x="76" y="79"/>
                        <a:pt x="75" y="79"/>
                      </a:cubicBezTo>
                      <a:cubicBezTo>
                        <a:pt x="56" y="79"/>
                        <a:pt x="37" y="87"/>
                        <a:pt x="22" y="101"/>
                      </a:cubicBezTo>
                      <a:cubicBezTo>
                        <a:pt x="8" y="116"/>
                        <a:pt x="0" y="135"/>
                        <a:pt x="0" y="155"/>
                      </a:cubicBezTo>
                      <a:cubicBezTo>
                        <a:pt x="0" y="175"/>
                        <a:pt x="8" y="194"/>
                        <a:pt x="22" y="208"/>
                      </a:cubicBezTo>
                      <a:cubicBezTo>
                        <a:pt x="37" y="223"/>
                        <a:pt x="56" y="231"/>
                        <a:pt x="75" y="231"/>
                      </a:cubicBezTo>
                      <a:cubicBezTo>
                        <a:pt x="296" y="231"/>
                        <a:pt x="296" y="231"/>
                        <a:pt x="296" y="231"/>
                      </a:cubicBezTo>
                      <a:cubicBezTo>
                        <a:pt x="317" y="231"/>
                        <a:pt x="336" y="223"/>
                        <a:pt x="350" y="208"/>
                      </a:cubicBezTo>
                      <a:cubicBezTo>
                        <a:pt x="364" y="194"/>
                        <a:pt x="372" y="175"/>
                        <a:pt x="372" y="155"/>
                      </a:cubicBezTo>
                      <a:cubicBezTo>
                        <a:pt x="372" y="135"/>
                        <a:pt x="364" y="116"/>
                        <a:pt x="350" y="102"/>
                      </a:cubicBezTo>
                      <a:cubicBezTo>
                        <a:pt x="341" y="92"/>
                        <a:pt x="330" y="85"/>
                        <a:pt x="317" y="81"/>
                      </a:cubicBezTo>
                      <a:cubicBezTo>
                        <a:pt x="317" y="80"/>
                        <a:pt x="317" y="78"/>
                        <a:pt x="317" y="76"/>
                      </a:cubicBezTo>
                      <a:cubicBezTo>
                        <a:pt x="317" y="56"/>
                        <a:pt x="310" y="37"/>
                        <a:pt x="296" y="23"/>
                      </a:cubicBezTo>
                      <a:cubicBezTo>
                        <a:pt x="282" y="8"/>
                        <a:pt x="263" y="0"/>
                        <a:pt x="243" y="0"/>
                      </a:cubicBezTo>
                      <a:close/>
                    </a:path>
                  </a:pathLst>
                </a:custGeom>
                <a:noFill/>
                <a:ln w="38100" cap="rnd">
                  <a:solidFill>
                    <a:srgbClr val="0078D7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1A1A1A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64D6751-5772-4E93-A800-BB1D759C7ACD}"/>
                </a:ext>
              </a:extLst>
            </p:cNvPr>
            <p:cNvGrpSpPr/>
            <p:nvPr/>
          </p:nvGrpSpPr>
          <p:grpSpPr>
            <a:xfrm>
              <a:off x="431900" y="2010316"/>
              <a:ext cx="4163272" cy="2876276"/>
              <a:chOff x="7411218" y="1707799"/>
              <a:chExt cx="4163272" cy="2876276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0F2C2051-A725-4026-84F6-BF6A1CB3A754}"/>
                  </a:ext>
                </a:extLst>
              </p:cNvPr>
              <p:cNvSpPr/>
              <p:nvPr/>
            </p:nvSpPr>
            <p:spPr>
              <a:xfrm>
                <a:off x="8119824" y="4245521"/>
                <a:ext cx="2746061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32574" rtl="0" eaLnBrk="1" fontAlgn="auto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24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1A1A1A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Bring your own infrastructure</a:t>
                </a: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B0DE65B-717A-4DC3-87C7-F6C144A968D1}"/>
                  </a:ext>
                </a:extLst>
              </p:cNvPr>
              <p:cNvGrpSpPr/>
              <p:nvPr/>
            </p:nvGrpSpPr>
            <p:grpSpPr>
              <a:xfrm>
                <a:off x="7411218" y="1707799"/>
                <a:ext cx="4163272" cy="2523164"/>
                <a:chOff x="6827466" y="1707799"/>
                <a:chExt cx="4163272" cy="2523164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D7F61D64-6BD8-48CE-A921-18AE61989D5C}"/>
                    </a:ext>
                  </a:extLst>
                </p:cNvPr>
                <p:cNvSpPr/>
                <p:nvPr/>
              </p:nvSpPr>
              <p:spPr>
                <a:xfrm>
                  <a:off x="7443000" y="3523077"/>
                  <a:ext cx="2902042" cy="7078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78D7"/>
                      </a:solidFill>
                      <a:effectLst/>
                      <a:uLnTx/>
                      <a:uFillTx/>
                      <a:latin typeface="Segoe UI Semibold" panose="020B0702040204020203" pitchFamily="34" charset="0"/>
                      <a:ea typeface="+mn-ea"/>
                      <a:cs typeface="Segoe UI Semibold" panose="020B0702040204020203" pitchFamily="34" charset="0"/>
                    </a:rPr>
                    <a:t>Service Fabric Standalone</a:t>
                  </a:r>
                  <a:endParaRPr kumimoji="0" 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78D7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4D6528FB-9C0D-48B2-B845-51A503AF2DC5}"/>
                    </a:ext>
                  </a:extLst>
                </p:cNvPr>
                <p:cNvSpPr/>
                <p:nvPr/>
              </p:nvSpPr>
              <p:spPr>
                <a:xfrm>
                  <a:off x="8567774" y="2371177"/>
                  <a:ext cx="659051" cy="659051"/>
                </a:xfrm>
                <a:prstGeom prst="ellipse">
                  <a:avLst/>
                </a:prstGeom>
                <a:solidFill>
                  <a:srgbClr val="E9E9E9"/>
                </a:solidFill>
                <a:ln w="28575">
                  <a:solidFill>
                    <a:srgbClr val="0078D7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238978BB-2769-437E-8BD0-DF09E3307656}"/>
                    </a:ext>
                  </a:extLst>
                </p:cNvPr>
                <p:cNvSpPr/>
                <p:nvPr/>
              </p:nvSpPr>
              <p:spPr>
                <a:xfrm>
                  <a:off x="8849384" y="2834586"/>
                  <a:ext cx="659051" cy="659051"/>
                </a:xfrm>
                <a:prstGeom prst="ellipse">
                  <a:avLst/>
                </a:prstGeom>
                <a:solidFill>
                  <a:srgbClr val="E9E9E9"/>
                </a:solidFill>
                <a:ln w="28575">
                  <a:solidFill>
                    <a:srgbClr val="0078D7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FB9F676A-266F-4552-9BF3-DC0099C7FBB6}"/>
                    </a:ext>
                  </a:extLst>
                </p:cNvPr>
                <p:cNvSpPr/>
                <p:nvPr/>
              </p:nvSpPr>
              <p:spPr>
                <a:xfrm>
                  <a:off x="8286163" y="2834586"/>
                  <a:ext cx="659051" cy="659051"/>
                </a:xfrm>
                <a:prstGeom prst="ellipse">
                  <a:avLst/>
                </a:prstGeom>
                <a:solidFill>
                  <a:srgbClr val="E9E9E9"/>
                </a:solidFill>
                <a:ln w="28575">
                  <a:solidFill>
                    <a:srgbClr val="0078D7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127">
                  <a:extLst>
                    <a:ext uri="{FF2B5EF4-FFF2-40B4-BE49-F238E27FC236}">
                      <a16:creationId xmlns:a16="http://schemas.microsoft.com/office/drawing/2014/main" id="{891B48D6-B9B5-404E-9EA7-0B57B8163B5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black">
                <a:xfrm>
                  <a:off x="8723668" y="2537551"/>
                  <a:ext cx="347263" cy="273295"/>
                </a:xfrm>
                <a:custGeom>
                  <a:avLst/>
                  <a:gdLst>
                    <a:gd name="connsiteX0" fmla="*/ 427036 w 1971675"/>
                    <a:gd name="connsiteY0" fmla="*/ 1374775 h 1409700"/>
                    <a:gd name="connsiteX1" fmla="*/ 1544636 w 1971675"/>
                    <a:gd name="connsiteY1" fmla="*/ 1374775 h 1409700"/>
                    <a:gd name="connsiteX2" fmla="*/ 1544636 w 1971675"/>
                    <a:gd name="connsiteY2" fmla="*/ 1409700 h 1409700"/>
                    <a:gd name="connsiteX3" fmla="*/ 427036 w 1971675"/>
                    <a:gd name="connsiteY3" fmla="*/ 1409700 h 1409700"/>
                    <a:gd name="connsiteX4" fmla="*/ 104775 w 1971675"/>
                    <a:gd name="connsiteY4" fmla="*/ 104775 h 1409700"/>
                    <a:gd name="connsiteX5" fmla="*/ 104775 w 1971675"/>
                    <a:gd name="connsiteY5" fmla="*/ 1028700 h 1409700"/>
                    <a:gd name="connsiteX6" fmla="*/ 761999 w 1971675"/>
                    <a:gd name="connsiteY6" fmla="*/ 1028700 h 1409700"/>
                    <a:gd name="connsiteX7" fmla="*/ 1198562 w 1971675"/>
                    <a:gd name="connsiteY7" fmla="*/ 1028700 h 1409700"/>
                    <a:gd name="connsiteX8" fmla="*/ 1879600 w 1971675"/>
                    <a:gd name="connsiteY8" fmla="*/ 1028700 h 1409700"/>
                    <a:gd name="connsiteX9" fmla="*/ 1879600 w 1971675"/>
                    <a:gd name="connsiteY9" fmla="*/ 104775 h 1409700"/>
                    <a:gd name="connsiteX10" fmla="*/ 985837 w 1971675"/>
                    <a:gd name="connsiteY10" fmla="*/ 23812 h 1409700"/>
                    <a:gd name="connsiteX11" fmla="*/ 957262 w 1971675"/>
                    <a:gd name="connsiteY11" fmla="*/ 46831 h 1409700"/>
                    <a:gd name="connsiteX12" fmla="*/ 985837 w 1971675"/>
                    <a:gd name="connsiteY12" fmla="*/ 69850 h 1409700"/>
                    <a:gd name="connsiteX13" fmla="*/ 1014412 w 1971675"/>
                    <a:gd name="connsiteY13" fmla="*/ 46831 h 1409700"/>
                    <a:gd name="connsiteX14" fmla="*/ 985837 w 1971675"/>
                    <a:gd name="connsiteY14" fmla="*/ 23812 h 1409700"/>
                    <a:gd name="connsiteX15" fmla="*/ 103772 w 1971675"/>
                    <a:gd name="connsiteY15" fmla="*/ 0 h 1409700"/>
                    <a:gd name="connsiteX16" fmla="*/ 1856372 w 1971675"/>
                    <a:gd name="connsiteY16" fmla="*/ 0 h 1409700"/>
                    <a:gd name="connsiteX17" fmla="*/ 1971675 w 1971675"/>
                    <a:gd name="connsiteY17" fmla="*/ 103909 h 1409700"/>
                    <a:gd name="connsiteX18" fmla="*/ 1971675 w 1971675"/>
                    <a:gd name="connsiteY18" fmla="*/ 1027546 h 1409700"/>
                    <a:gd name="connsiteX19" fmla="*/ 1856372 w 1971675"/>
                    <a:gd name="connsiteY19" fmla="*/ 1143000 h 1409700"/>
                    <a:gd name="connsiteX20" fmla="*/ 1277877 w 1971675"/>
                    <a:gd name="connsiteY20" fmla="*/ 1143000 h 1409700"/>
                    <a:gd name="connsiteX21" fmla="*/ 1198562 w 1971675"/>
                    <a:gd name="connsiteY21" fmla="*/ 1143000 h 1409700"/>
                    <a:gd name="connsiteX22" fmla="*/ 1198562 w 1971675"/>
                    <a:gd name="connsiteY22" fmla="*/ 1212850 h 1409700"/>
                    <a:gd name="connsiteX23" fmla="*/ 1198562 w 1971675"/>
                    <a:gd name="connsiteY23" fmla="*/ 1258887 h 1409700"/>
                    <a:gd name="connsiteX24" fmla="*/ 1452561 w 1971675"/>
                    <a:gd name="connsiteY24" fmla="*/ 1258887 h 1409700"/>
                    <a:gd name="connsiteX25" fmla="*/ 1544636 w 1971675"/>
                    <a:gd name="connsiteY25" fmla="*/ 1374774 h 1409700"/>
                    <a:gd name="connsiteX26" fmla="*/ 427036 w 1971675"/>
                    <a:gd name="connsiteY26" fmla="*/ 1374774 h 1409700"/>
                    <a:gd name="connsiteX27" fmla="*/ 519111 w 1971675"/>
                    <a:gd name="connsiteY27" fmla="*/ 1258887 h 1409700"/>
                    <a:gd name="connsiteX28" fmla="*/ 761999 w 1971675"/>
                    <a:gd name="connsiteY28" fmla="*/ 1258887 h 1409700"/>
                    <a:gd name="connsiteX29" fmla="*/ 761999 w 1971675"/>
                    <a:gd name="connsiteY29" fmla="*/ 1212850 h 1409700"/>
                    <a:gd name="connsiteX30" fmla="*/ 761999 w 1971675"/>
                    <a:gd name="connsiteY30" fmla="*/ 1143000 h 1409700"/>
                    <a:gd name="connsiteX31" fmla="*/ 673281 w 1971675"/>
                    <a:gd name="connsiteY31" fmla="*/ 1143000 h 1409700"/>
                    <a:gd name="connsiteX32" fmla="*/ 103772 w 1971675"/>
                    <a:gd name="connsiteY32" fmla="*/ 1143000 h 1409700"/>
                    <a:gd name="connsiteX33" fmla="*/ 0 w 1971675"/>
                    <a:gd name="connsiteY33" fmla="*/ 1027546 h 1409700"/>
                    <a:gd name="connsiteX34" fmla="*/ 0 w 1971675"/>
                    <a:gd name="connsiteY34" fmla="*/ 103909 h 1409700"/>
                    <a:gd name="connsiteX35" fmla="*/ 103772 w 1971675"/>
                    <a:gd name="connsiteY35" fmla="*/ 0 h 1409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971675" h="1409700">
                      <a:moveTo>
                        <a:pt x="427036" y="1374775"/>
                      </a:moveTo>
                      <a:lnTo>
                        <a:pt x="1544636" y="1374775"/>
                      </a:lnTo>
                      <a:lnTo>
                        <a:pt x="1544636" y="1409700"/>
                      </a:lnTo>
                      <a:lnTo>
                        <a:pt x="427036" y="1409700"/>
                      </a:lnTo>
                      <a:close/>
                      <a:moveTo>
                        <a:pt x="104775" y="104775"/>
                      </a:moveTo>
                      <a:lnTo>
                        <a:pt x="104775" y="1028700"/>
                      </a:lnTo>
                      <a:lnTo>
                        <a:pt x="761999" y="1028700"/>
                      </a:lnTo>
                      <a:lnTo>
                        <a:pt x="1198562" y="1028700"/>
                      </a:lnTo>
                      <a:lnTo>
                        <a:pt x="1879600" y="1028700"/>
                      </a:lnTo>
                      <a:lnTo>
                        <a:pt x="1879600" y="104775"/>
                      </a:lnTo>
                      <a:close/>
                      <a:moveTo>
                        <a:pt x="985837" y="23812"/>
                      </a:moveTo>
                      <a:cubicBezTo>
                        <a:pt x="970055" y="23812"/>
                        <a:pt x="957262" y="34118"/>
                        <a:pt x="957262" y="46831"/>
                      </a:cubicBezTo>
                      <a:cubicBezTo>
                        <a:pt x="957262" y="59544"/>
                        <a:pt x="970055" y="69850"/>
                        <a:pt x="985837" y="69850"/>
                      </a:cubicBezTo>
                      <a:cubicBezTo>
                        <a:pt x="1001619" y="69850"/>
                        <a:pt x="1014412" y="59544"/>
                        <a:pt x="1014412" y="46831"/>
                      </a:cubicBezTo>
                      <a:cubicBezTo>
                        <a:pt x="1014412" y="34118"/>
                        <a:pt x="1001619" y="23812"/>
                        <a:pt x="985837" y="23812"/>
                      </a:cubicBezTo>
                      <a:close/>
                      <a:moveTo>
                        <a:pt x="103772" y="0"/>
                      </a:moveTo>
                      <a:cubicBezTo>
                        <a:pt x="1856372" y="0"/>
                        <a:pt x="1856372" y="0"/>
                        <a:pt x="1856372" y="0"/>
                      </a:cubicBezTo>
                      <a:cubicBezTo>
                        <a:pt x="1925554" y="0"/>
                        <a:pt x="1971675" y="46182"/>
                        <a:pt x="1971675" y="103909"/>
                      </a:cubicBezTo>
                      <a:lnTo>
                        <a:pt x="1971675" y="1027546"/>
                      </a:lnTo>
                      <a:cubicBezTo>
                        <a:pt x="1971675" y="1085273"/>
                        <a:pt x="1925554" y="1143000"/>
                        <a:pt x="1856372" y="1143000"/>
                      </a:cubicBezTo>
                      <a:cubicBezTo>
                        <a:pt x="1637297" y="1143000"/>
                        <a:pt x="1445606" y="1143000"/>
                        <a:pt x="1277877" y="1143000"/>
                      </a:cubicBezTo>
                      <a:lnTo>
                        <a:pt x="1198562" y="1143000"/>
                      </a:lnTo>
                      <a:lnTo>
                        <a:pt x="1198562" y="1212850"/>
                      </a:lnTo>
                      <a:lnTo>
                        <a:pt x="1198562" y="1258887"/>
                      </a:lnTo>
                      <a:lnTo>
                        <a:pt x="1452561" y="1258887"/>
                      </a:lnTo>
                      <a:lnTo>
                        <a:pt x="1544636" y="1374774"/>
                      </a:lnTo>
                      <a:lnTo>
                        <a:pt x="427036" y="1374774"/>
                      </a:lnTo>
                      <a:lnTo>
                        <a:pt x="519111" y="1258887"/>
                      </a:lnTo>
                      <a:lnTo>
                        <a:pt x="761999" y="1258887"/>
                      </a:lnTo>
                      <a:lnTo>
                        <a:pt x="761999" y="1212850"/>
                      </a:lnTo>
                      <a:lnTo>
                        <a:pt x="761999" y="1143000"/>
                      </a:lnTo>
                      <a:lnTo>
                        <a:pt x="673281" y="1143000"/>
                      </a:lnTo>
                      <a:cubicBezTo>
                        <a:pt x="103772" y="1143000"/>
                        <a:pt x="103772" y="1143000"/>
                        <a:pt x="103772" y="1143000"/>
                      </a:cubicBezTo>
                      <a:cubicBezTo>
                        <a:pt x="46121" y="1143000"/>
                        <a:pt x="0" y="1085273"/>
                        <a:pt x="0" y="1027546"/>
                      </a:cubicBezTo>
                      <a:cubicBezTo>
                        <a:pt x="0" y="103909"/>
                        <a:pt x="0" y="103909"/>
                        <a:pt x="0" y="103909"/>
                      </a:cubicBezTo>
                      <a:cubicBezTo>
                        <a:pt x="0" y="46182"/>
                        <a:pt x="46121" y="0"/>
                        <a:pt x="103772" y="0"/>
                      </a:cubicBezTo>
                      <a:close/>
                    </a:path>
                  </a:pathLst>
                </a:custGeom>
                <a:solidFill>
                  <a:srgbClr val="0078D7"/>
                </a:solidFill>
                <a:ln>
                  <a:noFill/>
                  <a:headEnd type="none" w="med" len="med"/>
                  <a:tailEnd type="none" w="med" len="med"/>
                </a:ln>
                <a:effectLst/>
                <a:ex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37148" tIns="109719" rIns="137148" bIns="109719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699261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endParaRPr>
                </a:p>
              </p:txBody>
            </p: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CF928B77-F074-40A1-BFED-1F764CDF9E95}"/>
                    </a:ext>
                  </a:extLst>
                </p:cNvPr>
                <p:cNvGrpSpPr/>
                <p:nvPr/>
              </p:nvGrpSpPr>
              <p:grpSpPr>
                <a:xfrm>
                  <a:off x="8384078" y="3061061"/>
                  <a:ext cx="463220" cy="206101"/>
                  <a:chOff x="7138851" y="5154348"/>
                  <a:chExt cx="546890" cy="243328"/>
                </a:xfrm>
              </p:grpSpPr>
              <p:sp>
                <p:nvSpPr>
                  <p:cNvPr id="25" name="Freeform 5">
                    <a:extLst>
                      <a:ext uri="{FF2B5EF4-FFF2-40B4-BE49-F238E27FC236}">
                        <a16:creationId xmlns:a16="http://schemas.microsoft.com/office/drawing/2014/main" id="{243ED984-9CF7-4EA0-AF19-DC5A4BAD00E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black">
                  <a:xfrm>
                    <a:off x="7404804" y="5168777"/>
                    <a:ext cx="280937" cy="166146"/>
                  </a:xfrm>
                  <a:custGeom>
                    <a:avLst/>
                    <a:gdLst>
                      <a:gd name="T0" fmla="*/ 1942 w 2359"/>
                      <a:gd name="T1" fmla="*/ 1394 h 1394"/>
                      <a:gd name="T2" fmla="*/ 416 w 2359"/>
                      <a:gd name="T3" fmla="*/ 1394 h 1394"/>
                      <a:gd name="T4" fmla="*/ 0 w 2359"/>
                      <a:gd name="T5" fmla="*/ 971 h 1394"/>
                      <a:gd name="T6" fmla="*/ 416 w 2359"/>
                      <a:gd name="T7" fmla="*/ 552 h 1394"/>
                      <a:gd name="T8" fmla="*/ 517 w 2359"/>
                      <a:gd name="T9" fmla="*/ 565 h 1394"/>
                      <a:gd name="T10" fmla="*/ 925 w 2359"/>
                      <a:gd name="T11" fmla="*/ 221 h 1394"/>
                      <a:gd name="T12" fmla="*/ 1175 w 2359"/>
                      <a:gd name="T13" fmla="*/ 305 h 1394"/>
                      <a:gd name="T14" fmla="*/ 1578 w 2359"/>
                      <a:gd name="T15" fmla="*/ 0 h 1394"/>
                      <a:gd name="T16" fmla="*/ 1982 w 2359"/>
                      <a:gd name="T17" fmla="*/ 424 h 1394"/>
                      <a:gd name="T18" fmla="*/ 1968 w 2359"/>
                      <a:gd name="T19" fmla="*/ 552 h 1394"/>
                      <a:gd name="T20" fmla="*/ 2359 w 2359"/>
                      <a:gd name="T21" fmla="*/ 971 h 1394"/>
                      <a:gd name="T22" fmla="*/ 1942 w 2359"/>
                      <a:gd name="T23" fmla="*/ 1394 h 13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359" h="1394">
                        <a:moveTo>
                          <a:pt x="1942" y="1394"/>
                        </a:moveTo>
                        <a:cubicBezTo>
                          <a:pt x="416" y="1394"/>
                          <a:pt x="416" y="1394"/>
                          <a:pt x="416" y="1394"/>
                        </a:cubicBezTo>
                        <a:cubicBezTo>
                          <a:pt x="193" y="1394"/>
                          <a:pt x="0" y="1200"/>
                          <a:pt x="0" y="971"/>
                        </a:cubicBezTo>
                        <a:cubicBezTo>
                          <a:pt x="0" y="741"/>
                          <a:pt x="193" y="552"/>
                          <a:pt x="416" y="552"/>
                        </a:cubicBezTo>
                        <a:cubicBezTo>
                          <a:pt x="451" y="552"/>
                          <a:pt x="487" y="556"/>
                          <a:pt x="517" y="565"/>
                        </a:cubicBezTo>
                        <a:cubicBezTo>
                          <a:pt x="552" y="362"/>
                          <a:pt x="719" y="221"/>
                          <a:pt x="925" y="221"/>
                        </a:cubicBezTo>
                        <a:cubicBezTo>
                          <a:pt x="1021" y="221"/>
                          <a:pt x="1105" y="247"/>
                          <a:pt x="1175" y="305"/>
                        </a:cubicBezTo>
                        <a:cubicBezTo>
                          <a:pt x="1227" y="128"/>
                          <a:pt x="1394" y="0"/>
                          <a:pt x="1578" y="0"/>
                        </a:cubicBezTo>
                        <a:cubicBezTo>
                          <a:pt x="1802" y="0"/>
                          <a:pt x="1982" y="190"/>
                          <a:pt x="1982" y="424"/>
                        </a:cubicBezTo>
                        <a:cubicBezTo>
                          <a:pt x="1982" y="468"/>
                          <a:pt x="1977" y="512"/>
                          <a:pt x="1968" y="552"/>
                        </a:cubicBezTo>
                        <a:cubicBezTo>
                          <a:pt x="2188" y="565"/>
                          <a:pt x="2359" y="750"/>
                          <a:pt x="2359" y="971"/>
                        </a:cubicBezTo>
                        <a:cubicBezTo>
                          <a:pt x="2359" y="1205"/>
                          <a:pt x="2170" y="1394"/>
                          <a:pt x="1942" y="1394"/>
                        </a:cubicBezTo>
                        <a:close/>
                      </a:path>
                    </a:pathLst>
                  </a:custGeom>
                  <a:solidFill>
                    <a:srgbClr val="0078D7"/>
                  </a:solidFill>
                  <a:ln w="38100">
                    <a:noFill/>
                  </a:ln>
                </p:spPr>
                <p:txBody>
                  <a:bodyPr vert="horz" wrap="square" lIns="68574" tIns="34287" rIns="68574" bIns="3428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36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1A1A1A"/>
                      </a:solidFill>
                      <a:effectLst/>
                      <a:uLnTx/>
                      <a:uFillTx/>
                      <a:latin typeface="Segoe U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" name="Freeform 5">
                    <a:extLst>
                      <a:ext uri="{FF2B5EF4-FFF2-40B4-BE49-F238E27FC236}">
                        <a16:creationId xmlns:a16="http://schemas.microsoft.com/office/drawing/2014/main" id="{AD6CA623-B5A9-48FF-AF14-2B4B7A32AA3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black">
                  <a:xfrm>
                    <a:off x="7138851" y="5154348"/>
                    <a:ext cx="411445" cy="243328"/>
                  </a:xfrm>
                  <a:custGeom>
                    <a:avLst/>
                    <a:gdLst>
                      <a:gd name="T0" fmla="*/ 1942 w 2359"/>
                      <a:gd name="T1" fmla="*/ 1394 h 1394"/>
                      <a:gd name="T2" fmla="*/ 416 w 2359"/>
                      <a:gd name="T3" fmla="*/ 1394 h 1394"/>
                      <a:gd name="T4" fmla="*/ 0 w 2359"/>
                      <a:gd name="T5" fmla="*/ 971 h 1394"/>
                      <a:gd name="T6" fmla="*/ 416 w 2359"/>
                      <a:gd name="T7" fmla="*/ 552 h 1394"/>
                      <a:gd name="T8" fmla="*/ 517 w 2359"/>
                      <a:gd name="T9" fmla="*/ 565 h 1394"/>
                      <a:gd name="T10" fmla="*/ 925 w 2359"/>
                      <a:gd name="T11" fmla="*/ 221 h 1394"/>
                      <a:gd name="T12" fmla="*/ 1175 w 2359"/>
                      <a:gd name="T13" fmla="*/ 305 h 1394"/>
                      <a:gd name="T14" fmla="*/ 1578 w 2359"/>
                      <a:gd name="T15" fmla="*/ 0 h 1394"/>
                      <a:gd name="T16" fmla="*/ 1982 w 2359"/>
                      <a:gd name="T17" fmla="*/ 424 h 1394"/>
                      <a:gd name="T18" fmla="*/ 1968 w 2359"/>
                      <a:gd name="T19" fmla="*/ 552 h 1394"/>
                      <a:gd name="T20" fmla="*/ 2359 w 2359"/>
                      <a:gd name="T21" fmla="*/ 971 h 1394"/>
                      <a:gd name="T22" fmla="*/ 1942 w 2359"/>
                      <a:gd name="T23" fmla="*/ 1394 h 13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359" h="1394">
                        <a:moveTo>
                          <a:pt x="1942" y="1394"/>
                        </a:moveTo>
                        <a:cubicBezTo>
                          <a:pt x="416" y="1394"/>
                          <a:pt x="416" y="1394"/>
                          <a:pt x="416" y="1394"/>
                        </a:cubicBezTo>
                        <a:cubicBezTo>
                          <a:pt x="193" y="1394"/>
                          <a:pt x="0" y="1200"/>
                          <a:pt x="0" y="971"/>
                        </a:cubicBezTo>
                        <a:cubicBezTo>
                          <a:pt x="0" y="741"/>
                          <a:pt x="193" y="552"/>
                          <a:pt x="416" y="552"/>
                        </a:cubicBezTo>
                        <a:cubicBezTo>
                          <a:pt x="451" y="552"/>
                          <a:pt x="487" y="556"/>
                          <a:pt x="517" y="565"/>
                        </a:cubicBezTo>
                        <a:cubicBezTo>
                          <a:pt x="552" y="362"/>
                          <a:pt x="719" y="221"/>
                          <a:pt x="925" y="221"/>
                        </a:cubicBezTo>
                        <a:cubicBezTo>
                          <a:pt x="1021" y="221"/>
                          <a:pt x="1105" y="247"/>
                          <a:pt x="1175" y="305"/>
                        </a:cubicBezTo>
                        <a:cubicBezTo>
                          <a:pt x="1227" y="128"/>
                          <a:pt x="1394" y="0"/>
                          <a:pt x="1578" y="0"/>
                        </a:cubicBezTo>
                        <a:cubicBezTo>
                          <a:pt x="1802" y="0"/>
                          <a:pt x="1982" y="190"/>
                          <a:pt x="1982" y="424"/>
                        </a:cubicBezTo>
                        <a:cubicBezTo>
                          <a:pt x="1982" y="468"/>
                          <a:pt x="1977" y="512"/>
                          <a:pt x="1968" y="552"/>
                        </a:cubicBezTo>
                        <a:cubicBezTo>
                          <a:pt x="2188" y="565"/>
                          <a:pt x="2359" y="750"/>
                          <a:pt x="2359" y="971"/>
                        </a:cubicBezTo>
                        <a:cubicBezTo>
                          <a:pt x="2359" y="1205"/>
                          <a:pt x="2170" y="1394"/>
                          <a:pt x="1942" y="1394"/>
                        </a:cubicBezTo>
                        <a:close/>
                      </a:path>
                    </a:pathLst>
                  </a:custGeom>
                  <a:solidFill>
                    <a:srgbClr val="0078D7"/>
                  </a:solidFill>
                  <a:ln w="19050">
                    <a:solidFill>
                      <a:srgbClr val="E9E9E9"/>
                    </a:solidFill>
                  </a:ln>
                </p:spPr>
                <p:txBody>
                  <a:bodyPr vert="horz" wrap="square" lIns="68574" tIns="34287" rIns="68574" bIns="3428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36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1A1A1A"/>
                      </a:solidFill>
                      <a:effectLst/>
                      <a:uLnTx/>
                      <a:uFillTx/>
                      <a:latin typeface="Segoe U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B403775B-F01C-4B65-ACE7-DFAD23AA9D68}"/>
                    </a:ext>
                  </a:extLst>
                </p:cNvPr>
                <p:cNvGrpSpPr/>
                <p:nvPr/>
              </p:nvGrpSpPr>
              <p:grpSpPr>
                <a:xfrm>
                  <a:off x="9046922" y="2995069"/>
                  <a:ext cx="263975" cy="338085"/>
                  <a:chOff x="10889683" y="4895108"/>
                  <a:chExt cx="263975" cy="338085"/>
                </a:xfrm>
              </p:grpSpPr>
              <p:sp>
                <p:nvSpPr>
                  <p:cNvPr id="23" name="Freeform 130">
                    <a:extLst>
                      <a:ext uri="{FF2B5EF4-FFF2-40B4-BE49-F238E27FC236}">
                        <a16:creationId xmlns:a16="http://schemas.microsoft.com/office/drawing/2014/main" id="{97402109-8319-427E-928D-8450A1DC83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889683" y="4895108"/>
                    <a:ext cx="192687" cy="338085"/>
                  </a:xfrm>
                  <a:custGeom>
                    <a:avLst/>
                    <a:gdLst>
                      <a:gd name="T0" fmla="*/ 161 w 273"/>
                      <a:gd name="T1" fmla="*/ 479 h 479"/>
                      <a:gd name="T2" fmla="*/ 0 w 273"/>
                      <a:gd name="T3" fmla="*/ 479 h 479"/>
                      <a:gd name="T4" fmla="*/ 0 w 273"/>
                      <a:gd name="T5" fmla="*/ 0 h 479"/>
                      <a:gd name="T6" fmla="*/ 273 w 273"/>
                      <a:gd name="T7" fmla="*/ 0 h 479"/>
                      <a:gd name="T8" fmla="*/ 273 w 273"/>
                      <a:gd name="T9" fmla="*/ 185 h 4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3" h="479">
                        <a:moveTo>
                          <a:pt x="161" y="479"/>
                        </a:moveTo>
                        <a:lnTo>
                          <a:pt x="0" y="479"/>
                        </a:lnTo>
                        <a:lnTo>
                          <a:pt x="0" y="0"/>
                        </a:lnTo>
                        <a:lnTo>
                          <a:pt x="273" y="0"/>
                        </a:lnTo>
                        <a:lnTo>
                          <a:pt x="273" y="185"/>
                        </a:lnTo>
                      </a:path>
                    </a:pathLst>
                  </a:custGeom>
                  <a:solidFill>
                    <a:srgbClr val="0078D7"/>
                  </a:solidFill>
                  <a:ln w="19050" cap="rnd">
                    <a:solidFill>
                      <a:srgbClr val="E9E9E9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89642" tIns="44821" rIns="89642" bIns="44821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36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76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1A1A1A"/>
                      </a:solidFill>
                      <a:effectLst/>
                      <a:uLnTx/>
                      <a:uFillTx/>
                      <a:latin typeface="Segoe U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" name="Rectangle 134">
                    <a:extLst>
                      <a:ext uri="{FF2B5EF4-FFF2-40B4-BE49-F238E27FC236}">
                        <a16:creationId xmlns:a16="http://schemas.microsoft.com/office/drawing/2014/main" id="{B1682EE6-93E7-4239-A351-4D227FFD0D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003320" y="5025684"/>
                    <a:ext cx="150338" cy="207509"/>
                  </a:xfrm>
                  <a:prstGeom prst="rect">
                    <a:avLst/>
                  </a:prstGeom>
                  <a:solidFill>
                    <a:srgbClr val="0078D7"/>
                  </a:solidFill>
                  <a:ln w="19050" cap="rnd">
                    <a:solidFill>
                      <a:srgbClr val="E9E9E9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89642" tIns="44821" rIns="89642" bIns="44821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36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76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1A1A1A"/>
                      </a:solidFill>
                      <a:effectLst/>
                      <a:uLnTx/>
                      <a:uFillTx/>
                      <a:latin typeface="Segoe U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1BDCF343-D4E3-475B-9A98-9856C9AC6A31}"/>
                    </a:ext>
                  </a:extLst>
                </p:cNvPr>
                <p:cNvSpPr/>
                <p:nvPr/>
              </p:nvSpPr>
              <p:spPr>
                <a:xfrm>
                  <a:off x="9866508" y="3025612"/>
                  <a:ext cx="1124230" cy="2769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32574" rtl="0" eaLnBrk="1" fontAlgn="auto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24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78D7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+mn-ea"/>
                      <a:cs typeface="Segoe UI Light" panose="020B0502040204020203" pitchFamily="34" charset="0"/>
                    </a:rPr>
                    <a:t>On-premises</a:t>
                  </a:r>
                </a:p>
              </p:txBody>
            </p: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A8F9AF09-4788-485D-BBD5-51AD7C34A4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954682" y="3159120"/>
                  <a:ext cx="337671" cy="6557"/>
                </a:xfrm>
                <a:prstGeom prst="line">
                  <a:avLst/>
                </a:prstGeom>
                <a:ln w="12700">
                  <a:solidFill>
                    <a:srgbClr val="0078D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08E753E5-D7A1-420A-9E4F-0073BA2E016D}"/>
                    </a:ext>
                  </a:extLst>
                </p:cNvPr>
                <p:cNvSpPr/>
                <p:nvPr/>
              </p:nvSpPr>
              <p:spPr>
                <a:xfrm>
                  <a:off x="6827466" y="3025612"/>
                  <a:ext cx="1124230" cy="2769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r" defTabSz="932574" rtl="0" eaLnBrk="1" fontAlgn="auto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24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78D7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+mn-ea"/>
                      <a:cs typeface="Segoe UI Light" panose="020B0502040204020203" pitchFamily="34" charset="0"/>
                    </a:rPr>
                    <a:t>Any cloud</a:t>
                  </a:r>
                </a:p>
              </p:txBody>
            </p: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E9D129DE-C272-4614-AA9A-2485FF2E39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511553" y="3160833"/>
                  <a:ext cx="337671" cy="6557"/>
                </a:xfrm>
                <a:prstGeom prst="line">
                  <a:avLst/>
                </a:prstGeom>
                <a:ln w="12700">
                  <a:solidFill>
                    <a:srgbClr val="0078D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05F2CBB2-FB02-495B-8332-B86C7FC377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8728464" y="2189656"/>
                  <a:ext cx="337671" cy="6557"/>
                </a:xfrm>
                <a:prstGeom prst="line">
                  <a:avLst/>
                </a:prstGeom>
                <a:ln w="12700">
                  <a:solidFill>
                    <a:srgbClr val="0078D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32B41607-A1E9-4A35-8EE2-B7663D3780C8}"/>
                    </a:ext>
                  </a:extLst>
                </p:cNvPr>
                <p:cNvSpPr/>
                <p:nvPr/>
              </p:nvSpPr>
              <p:spPr>
                <a:xfrm>
                  <a:off x="8333544" y="1707799"/>
                  <a:ext cx="1124230" cy="2769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32574" rtl="0" eaLnBrk="1" fontAlgn="auto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ts val="24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78D7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+mn-ea"/>
                      <a:cs typeface="Segoe UI Light" panose="020B0502040204020203" pitchFamily="34" charset="0"/>
                    </a:rPr>
                    <a:t>Dev machine</a:t>
                  </a:r>
                </a:p>
              </p:txBody>
            </p:sp>
          </p:grp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543B679-1954-4888-971B-8D5234A37934}"/>
                </a:ext>
              </a:extLst>
            </p:cNvPr>
            <p:cNvSpPr/>
            <p:nvPr/>
          </p:nvSpPr>
          <p:spPr bwMode="auto">
            <a:xfrm>
              <a:off x="342665" y="1246037"/>
              <a:ext cx="7902803" cy="4689696"/>
            </a:xfrm>
            <a:prstGeom prst="rect">
              <a:avLst/>
            </a:prstGeom>
            <a:noFill/>
            <a:ln w="19050">
              <a:solidFill>
                <a:schemeClr val="bg2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Dedicated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F1A90BE-F2FE-4CF0-A395-B6BC926CF983}"/>
              </a:ext>
            </a:extLst>
          </p:cNvPr>
          <p:cNvGrpSpPr/>
          <p:nvPr/>
        </p:nvGrpSpPr>
        <p:grpSpPr>
          <a:xfrm>
            <a:off x="8964169" y="2607434"/>
            <a:ext cx="2313431" cy="2264600"/>
            <a:chOff x="1326115" y="2304917"/>
            <a:chExt cx="2313431" cy="226460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BB485348-63BC-47EE-81C8-A06F47E67478}"/>
                </a:ext>
              </a:extLst>
            </p:cNvPr>
            <p:cNvSpPr/>
            <p:nvPr/>
          </p:nvSpPr>
          <p:spPr>
            <a:xfrm>
              <a:off x="1925356" y="2304917"/>
              <a:ext cx="1188720" cy="1188720"/>
            </a:xfrm>
            <a:prstGeom prst="ellipse">
              <a:avLst/>
            </a:prstGeom>
            <a:noFill/>
            <a:ln w="28575">
              <a:solidFill>
                <a:srgbClr val="0078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E3E323F-4CAB-408A-AA3E-C4C678C305A0}"/>
                </a:ext>
              </a:extLst>
            </p:cNvPr>
            <p:cNvSpPr/>
            <p:nvPr/>
          </p:nvSpPr>
          <p:spPr>
            <a:xfrm>
              <a:off x="1594627" y="3523077"/>
              <a:ext cx="185018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78D7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Service Fabric </a:t>
              </a:r>
            </a:p>
            <a:p>
              <a:pPr marL="0" marR="0" lvl="0" indent="0" algn="ct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78D7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Mesh</a:t>
              </a: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78D7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4068A46-52DD-40CC-8E55-61A7DA936729}"/>
                </a:ext>
              </a:extLst>
            </p:cNvPr>
            <p:cNvSpPr/>
            <p:nvPr/>
          </p:nvSpPr>
          <p:spPr>
            <a:xfrm>
              <a:off x="1326115" y="4230963"/>
              <a:ext cx="23134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32574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2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1A1A1A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Fully managed by Azure</a:t>
              </a: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57CC15ED-35F4-43AE-856B-447C675E1ADC}"/>
              </a:ext>
            </a:extLst>
          </p:cNvPr>
          <p:cNvSpPr/>
          <p:nvPr/>
        </p:nvSpPr>
        <p:spPr bwMode="auto">
          <a:xfrm>
            <a:off x="8825551" y="1260280"/>
            <a:ext cx="2664437" cy="4689696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err="1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Serverless</a:t>
            </a:r>
          </a:p>
        </p:txBody>
      </p:sp>
    </p:spTree>
    <p:extLst>
      <p:ext uri="{BB962C8B-B14F-4D97-AF65-F5344CB8AC3E}">
        <p14:creationId xmlns:p14="http://schemas.microsoft.com/office/powerpoint/2010/main" val="3788443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7C227-E5E2-4CB6-9F78-D21E548D2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Service Fabric Mesh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F919D8-1D40-47EF-8C93-D6E5D158B3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1982081"/>
          </a:xfrm>
        </p:spPr>
        <p:txBody>
          <a:bodyPr/>
          <a:lstStyle/>
          <a:p>
            <a:r>
              <a:rPr lang="en-US" dirty="0"/>
              <a:t>Fully managed containers and microservices platform</a:t>
            </a:r>
          </a:p>
          <a:p>
            <a:r>
              <a:rPr lang="en-US" dirty="0"/>
              <a:t>Elastic scaling</a:t>
            </a:r>
          </a:p>
          <a:p>
            <a:r>
              <a:rPr lang="en-US" dirty="0"/>
              <a:t>Billing by the second</a:t>
            </a:r>
          </a:p>
          <a:p>
            <a:r>
              <a:rPr lang="en-US" dirty="0"/>
              <a:t>Private preview available</a:t>
            </a:r>
          </a:p>
        </p:txBody>
      </p:sp>
    </p:spTree>
    <p:extLst>
      <p:ext uri="{BB962C8B-B14F-4D97-AF65-F5344CB8AC3E}">
        <p14:creationId xmlns:p14="http://schemas.microsoft.com/office/powerpoint/2010/main" val="420574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7C227-E5E2-4CB6-9F78-D21E548D2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Service Fabric Mesh Private Preview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F919D8-1D40-47EF-8C93-D6E5D158B3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1982081"/>
          </a:xfrm>
        </p:spPr>
        <p:txBody>
          <a:bodyPr/>
          <a:lstStyle/>
          <a:p>
            <a:r>
              <a:rPr lang="en-US" dirty="0"/>
              <a:t>Deploy multi-container applications</a:t>
            </a:r>
          </a:p>
          <a:p>
            <a:r>
              <a:rPr lang="en-US" dirty="0"/>
              <a:t>Networking and ingress</a:t>
            </a:r>
          </a:p>
          <a:p>
            <a:r>
              <a:rPr lang="en-US" dirty="0"/>
              <a:t>Azure Files volumes</a:t>
            </a:r>
          </a:p>
          <a:p>
            <a:r>
              <a:rPr lang="en-US" dirty="0"/>
              <a:t>Deploy with other Azure resources</a:t>
            </a:r>
          </a:p>
        </p:txBody>
      </p:sp>
    </p:spTree>
    <p:extLst>
      <p:ext uri="{BB962C8B-B14F-4D97-AF65-F5344CB8AC3E}">
        <p14:creationId xmlns:p14="http://schemas.microsoft.com/office/powerpoint/2010/main" val="392010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B9E68-EA7C-4EF0-AF8F-8E15507E1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Service Fabric Resource Model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926D20-C461-4AB0-8FD6-852F59A5D2BE}"/>
              </a:ext>
            </a:extLst>
          </p:cNvPr>
          <p:cNvSpPr/>
          <p:nvPr/>
        </p:nvSpPr>
        <p:spPr bwMode="auto">
          <a:xfrm>
            <a:off x="990599" y="1503102"/>
            <a:ext cx="6600825" cy="3259398"/>
          </a:xfrm>
          <a:prstGeom prst="rect">
            <a:avLst/>
          </a:prstGeom>
          <a:noFill/>
          <a:ln w="19050">
            <a:solidFill>
              <a:schemeClr val="accent2">
                <a:lumMod val="90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268F042-0BE7-489A-8468-3E747614A235}"/>
              </a:ext>
            </a:extLst>
          </p:cNvPr>
          <p:cNvGrpSpPr/>
          <p:nvPr/>
        </p:nvGrpSpPr>
        <p:grpSpPr>
          <a:xfrm>
            <a:off x="3185083" y="1639767"/>
            <a:ext cx="1816306" cy="365760"/>
            <a:chOff x="945405" y="2120060"/>
            <a:chExt cx="1816306" cy="365760"/>
          </a:xfrm>
        </p:grpSpPr>
        <p:sp>
          <p:nvSpPr>
            <p:cNvPr id="13" name="Processing_E9F5" title="Icon of two interlocked gears">
              <a:extLst>
                <a:ext uri="{FF2B5EF4-FFF2-40B4-BE49-F238E27FC236}">
                  <a16:creationId xmlns:a16="http://schemas.microsoft.com/office/drawing/2014/main" id="{35BA245E-CDFC-430D-B97F-68F11F0DF25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45405" y="2120060"/>
              <a:ext cx="419962" cy="365760"/>
            </a:xfrm>
            <a:custGeom>
              <a:avLst/>
              <a:gdLst>
                <a:gd name="T0" fmla="*/ 924 w 3867"/>
                <a:gd name="T1" fmla="*/ 299 h 3367"/>
                <a:gd name="T2" fmla="*/ 1549 w 3867"/>
                <a:gd name="T3" fmla="*/ 924 h 3367"/>
                <a:gd name="T4" fmla="*/ 924 w 3867"/>
                <a:gd name="T5" fmla="*/ 1549 h 3367"/>
                <a:gd name="T6" fmla="*/ 299 w 3867"/>
                <a:gd name="T7" fmla="*/ 924 h 3367"/>
                <a:gd name="T8" fmla="*/ 924 w 3867"/>
                <a:gd name="T9" fmla="*/ 299 h 3367"/>
                <a:gd name="T10" fmla="*/ 1163 w 3867"/>
                <a:gd name="T11" fmla="*/ 347 h 3367"/>
                <a:gd name="T12" fmla="*/ 1307 w 3867"/>
                <a:gd name="T13" fmla="*/ 0 h 3367"/>
                <a:gd name="T14" fmla="*/ 1501 w 3867"/>
                <a:gd name="T15" fmla="*/ 685 h 3367"/>
                <a:gd name="T16" fmla="*/ 1848 w 3867"/>
                <a:gd name="T17" fmla="*/ 541 h 3367"/>
                <a:gd name="T18" fmla="*/ 1501 w 3867"/>
                <a:gd name="T19" fmla="*/ 1163 h 3367"/>
                <a:gd name="T20" fmla="*/ 1848 w 3867"/>
                <a:gd name="T21" fmla="*/ 1307 h 3367"/>
                <a:gd name="T22" fmla="*/ 1163 w 3867"/>
                <a:gd name="T23" fmla="*/ 1501 h 3367"/>
                <a:gd name="T24" fmla="*/ 1307 w 3867"/>
                <a:gd name="T25" fmla="*/ 1848 h 3367"/>
                <a:gd name="T26" fmla="*/ 685 w 3867"/>
                <a:gd name="T27" fmla="*/ 1501 h 3367"/>
                <a:gd name="T28" fmla="*/ 541 w 3867"/>
                <a:gd name="T29" fmla="*/ 1848 h 3367"/>
                <a:gd name="T30" fmla="*/ 347 w 3867"/>
                <a:gd name="T31" fmla="*/ 1163 h 3367"/>
                <a:gd name="T32" fmla="*/ 0 w 3867"/>
                <a:gd name="T33" fmla="*/ 1307 h 3367"/>
                <a:gd name="T34" fmla="*/ 0 w 3867"/>
                <a:gd name="T35" fmla="*/ 541 h 3367"/>
                <a:gd name="T36" fmla="*/ 347 w 3867"/>
                <a:gd name="T37" fmla="*/ 685 h 3367"/>
                <a:gd name="T38" fmla="*/ 685 w 3867"/>
                <a:gd name="T39" fmla="*/ 347 h 3367"/>
                <a:gd name="T40" fmla="*/ 541 w 3867"/>
                <a:gd name="T41" fmla="*/ 0 h 3367"/>
                <a:gd name="T42" fmla="*/ 2049 w 3867"/>
                <a:gd name="T43" fmla="*/ 2299 h 3367"/>
                <a:gd name="T44" fmla="*/ 2799 w 3867"/>
                <a:gd name="T45" fmla="*/ 3049 h 3367"/>
                <a:gd name="T46" fmla="*/ 3549 w 3867"/>
                <a:gd name="T47" fmla="*/ 2299 h 3367"/>
                <a:gd name="T48" fmla="*/ 2799 w 3867"/>
                <a:gd name="T49" fmla="*/ 1549 h 3367"/>
                <a:gd name="T50" fmla="*/ 2049 w 3867"/>
                <a:gd name="T51" fmla="*/ 2299 h 3367"/>
                <a:gd name="T52" fmla="*/ 2357 w 3867"/>
                <a:gd name="T53" fmla="*/ 1231 h 3367"/>
                <a:gd name="T54" fmla="*/ 2512 w 3867"/>
                <a:gd name="T55" fmla="*/ 1606 h 3367"/>
                <a:gd name="T56" fmla="*/ 2106 w 3867"/>
                <a:gd name="T57" fmla="*/ 2012 h 3367"/>
                <a:gd name="T58" fmla="*/ 1731 w 3867"/>
                <a:gd name="T59" fmla="*/ 1856 h 3367"/>
                <a:gd name="T60" fmla="*/ 2106 w 3867"/>
                <a:gd name="T61" fmla="*/ 2586 h 3367"/>
                <a:gd name="T62" fmla="*/ 1731 w 3867"/>
                <a:gd name="T63" fmla="*/ 2741 h 3367"/>
                <a:gd name="T64" fmla="*/ 2512 w 3867"/>
                <a:gd name="T65" fmla="*/ 2992 h 3367"/>
                <a:gd name="T66" fmla="*/ 2357 w 3867"/>
                <a:gd name="T67" fmla="*/ 3367 h 3367"/>
                <a:gd name="T68" fmla="*/ 3086 w 3867"/>
                <a:gd name="T69" fmla="*/ 2992 h 3367"/>
                <a:gd name="T70" fmla="*/ 3241 w 3867"/>
                <a:gd name="T71" fmla="*/ 3367 h 3367"/>
                <a:gd name="T72" fmla="*/ 3492 w 3867"/>
                <a:gd name="T73" fmla="*/ 2586 h 3367"/>
                <a:gd name="T74" fmla="*/ 3867 w 3867"/>
                <a:gd name="T75" fmla="*/ 2741 h 3367"/>
                <a:gd name="T76" fmla="*/ 3492 w 3867"/>
                <a:gd name="T77" fmla="*/ 2012 h 3367"/>
                <a:gd name="T78" fmla="*/ 3867 w 3867"/>
                <a:gd name="T79" fmla="*/ 1856 h 3367"/>
                <a:gd name="T80" fmla="*/ 3086 w 3867"/>
                <a:gd name="T81" fmla="*/ 1606 h 3367"/>
                <a:gd name="T82" fmla="*/ 3241 w 3867"/>
                <a:gd name="T83" fmla="*/ 1231 h 3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67" h="3367">
                  <a:moveTo>
                    <a:pt x="924" y="299"/>
                  </a:moveTo>
                  <a:cubicBezTo>
                    <a:pt x="1269" y="299"/>
                    <a:pt x="1549" y="579"/>
                    <a:pt x="1549" y="924"/>
                  </a:cubicBezTo>
                  <a:cubicBezTo>
                    <a:pt x="1549" y="1269"/>
                    <a:pt x="1269" y="1549"/>
                    <a:pt x="924" y="1549"/>
                  </a:cubicBezTo>
                  <a:cubicBezTo>
                    <a:pt x="579" y="1549"/>
                    <a:pt x="299" y="1269"/>
                    <a:pt x="299" y="924"/>
                  </a:cubicBezTo>
                  <a:cubicBezTo>
                    <a:pt x="299" y="579"/>
                    <a:pt x="579" y="299"/>
                    <a:pt x="924" y="299"/>
                  </a:cubicBezTo>
                  <a:close/>
                  <a:moveTo>
                    <a:pt x="1163" y="347"/>
                  </a:moveTo>
                  <a:cubicBezTo>
                    <a:pt x="1307" y="0"/>
                    <a:pt x="1307" y="0"/>
                    <a:pt x="1307" y="0"/>
                  </a:cubicBezTo>
                  <a:moveTo>
                    <a:pt x="1501" y="685"/>
                  </a:moveTo>
                  <a:cubicBezTo>
                    <a:pt x="1848" y="541"/>
                    <a:pt x="1848" y="541"/>
                    <a:pt x="1848" y="541"/>
                  </a:cubicBezTo>
                  <a:moveTo>
                    <a:pt x="1501" y="1163"/>
                  </a:moveTo>
                  <a:cubicBezTo>
                    <a:pt x="1848" y="1307"/>
                    <a:pt x="1848" y="1307"/>
                    <a:pt x="1848" y="1307"/>
                  </a:cubicBezTo>
                  <a:moveTo>
                    <a:pt x="1163" y="1501"/>
                  </a:moveTo>
                  <a:cubicBezTo>
                    <a:pt x="1307" y="1848"/>
                    <a:pt x="1307" y="1848"/>
                    <a:pt x="1307" y="1848"/>
                  </a:cubicBezTo>
                  <a:moveTo>
                    <a:pt x="685" y="1501"/>
                  </a:moveTo>
                  <a:cubicBezTo>
                    <a:pt x="541" y="1848"/>
                    <a:pt x="541" y="1848"/>
                    <a:pt x="541" y="1848"/>
                  </a:cubicBezTo>
                  <a:moveTo>
                    <a:pt x="347" y="1163"/>
                  </a:moveTo>
                  <a:cubicBezTo>
                    <a:pt x="0" y="1307"/>
                    <a:pt x="0" y="1307"/>
                    <a:pt x="0" y="1307"/>
                  </a:cubicBezTo>
                  <a:moveTo>
                    <a:pt x="0" y="541"/>
                  </a:moveTo>
                  <a:cubicBezTo>
                    <a:pt x="347" y="685"/>
                    <a:pt x="347" y="685"/>
                    <a:pt x="347" y="685"/>
                  </a:cubicBezTo>
                  <a:moveTo>
                    <a:pt x="685" y="347"/>
                  </a:moveTo>
                  <a:cubicBezTo>
                    <a:pt x="541" y="0"/>
                    <a:pt x="541" y="0"/>
                    <a:pt x="541" y="0"/>
                  </a:cubicBezTo>
                  <a:moveTo>
                    <a:pt x="2049" y="2299"/>
                  </a:moveTo>
                  <a:cubicBezTo>
                    <a:pt x="2049" y="2713"/>
                    <a:pt x="2385" y="3049"/>
                    <a:pt x="2799" y="3049"/>
                  </a:cubicBezTo>
                  <a:cubicBezTo>
                    <a:pt x="3213" y="3049"/>
                    <a:pt x="3549" y="2713"/>
                    <a:pt x="3549" y="2299"/>
                  </a:cubicBezTo>
                  <a:cubicBezTo>
                    <a:pt x="3549" y="1885"/>
                    <a:pt x="3213" y="1549"/>
                    <a:pt x="2799" y="1549"/>
                  </a:cubicBezTo>
                  <a:cubicBezTo>
                    <a:pt x="2385" y="1549"/>
                    <a:pt x="2049" y="1885"/>
                    <a:pt x="2049" y="2299"/>
                  </a:cubicBezTo>
                  <a:close/>
                  <a:moveTo>
                    <a:pt x="2357" y="1231"/>
                  </a:moveTo>
                  <a:cubicBezTo>
                    <a:pt x="2512" y="1606"/>
                    <a:pt x="2512" y="1606"/>
                    <a:pt x="2512" y="1606"/>
                  </a:cubicBezTo>
                  <a:moveTo>
                    <a:pt x="2106" y="2012"/>
                  </a:moveTo>
                  <a:cubicBezTo>
                    <a:pt x="1731" y="1856"/>
                    <a:pt x="1731" y="1856"/>
                    <a:pt x="1731" y="1856"/>
                  </a:cubicBezTo>
                  <a:moveTo>
                    <a:pt x="2106" y="2586"/>
                  </a:moveTo>
                  <a:cubicBezTo>
                    <a:pt x="1731" y="2741"/>
                    <a:pt x="1731" y="2741"/>
                    <a:pt x="1731" y="2741"/>
                  </a:cubicBezTo>
                  <a:moveTo>
                    <a:pt x="2512" y="2992"/>
                  </a:moveTo>
                  <a:cubicBezTo>
                    <a:pt x="2357" y="3367"/>
                    <a:pt x="2357" y="3367"/>
                    <a:pt x="2357" y="3367"/>
                  </a:cubicBezTo>
                  <a:moveTo>
                    <a:pt x="3086" y="2992"/>
                  </a:moveTo>
                  <a:cubicBezTo>
                    <a:pt x="3241" y="3367"/>
                    <a:pt x="3241" y="3367"/>
                    <a:pt x="3241" y="3367"/>
                  </a:cubicBezTo>
                  <a:moveTo>
                    <a:pt x="3492" y="2586"/>
                  </a:moveTo>
                  <a:cubicBezTo>
                    <a:pt x="3867" y="2741"/>
                    <a:pt x="3867" y="2741"/>
                    <a:pt x="3867" y="2741"/>
                  </a:cubicBezTo>
                  <a:moveTo>
                    <a:pt x="3492" y="2012"/>
                  </a:moveTo>
                  <a:cubicBezTo>
                    <a:pt x="3867" y="1856"/>
                    <a:pt x="3867" y="1856"/>
                    <a:pt x="3867" y="1856"/>
                  </a:cubicBezTo>
                  <a:moveTo>
                    <a:pt x="3086" y="1606"/>
                  </a:moveTo>
                  <a:cubicBezTo>
                    <a:pt x="3241" y="1231"/>
                    <a:pt x="3241" y="1231"/>
                    <a:pt x="3241" y="1231"/>
                  </a:cubicBezTo>
                </a:path>
              </a:pathLst>
            </a:custGeom>
            <a:noFill/>
            <a:ln w="15875" cap="flat">
              <a:solidFill>
                <a:schemeClr val="accent5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2139B5">
                    <a:lumMod val="7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68D691A-BB08-4335-B821-5819DD7A7729}"/>
                </a:ext>
              </a:extLst>
            </p:cNvPr>
            <p:cNvSpPr txBox="1"/>
            <p:nvPr/>
          </p:nvSpPr>
          <p:spPr>
            <a:xfrm>
              <a:off x="1476103" y="2149051"/>
              <a:ext cx="128560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2139B5">
                      <a:lumMod val="7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Application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CC8BEB49-AD76-4D36-AE6F-D7286890BD6B}"/>
              </a:ext>
            </a:extLst>
          </p:cNvPr>
          <p:cNvGrpSpPr/>
          <p:nvPr/>
        </p:nvGrpSpPr>
        <p:grpSpPr>
          <a:xfrm>
            <a:off x="1466850" y="2539025"/>
            <a:ext cx="2299034" cy="1804374"/>
            <a:chOff x="1466850" y="2539025"/>
            <a:chExt cx="2299034" cy="180437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262B44A-C91E-4150-9508-03E2C682FD81}"/>
                </a:ext>
              </a:extLst>
            </p:cNvPr>
            <p:cNvSpPr/>
            <p:nvPr/>
          </p:nvSpPr>
          <p:spPr bwMode="auto">
            <a:xfrm>
              <a:off x="1466850" y="2539025"/>
              <a:ext cx="2299034" cy="180437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90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B5A02F3-2CFE-4211-A177-9A2E6278FAC4}"/>
                </a:ext>
              </a:extLst>
            </p:cNvPr>
            <p:cNvGrpSpPr/>
            <p:nvPr/>
          </p:nvGrpSpPr>
          <p:grpSpPr>
            <a:xfrm>
              <a:off x="1977714" y="3352393"/>
              <a:ext cx="1277305" cy="307777"/>
              <a:chOff x="2624428" y="4560219"/>
              <a:chExt cx="1277305" cy="307777"/>
            </a:xfrm>
          </p:grpSpPr>
          <p:sp>
            <p:nvSpPr>
              <p:cNvPr id="7" name="Archive_F03F" title="Icon of an archival box">
                <a:extLst>
                  <a:ext uri="{FF2B5EF4-FFF2-40B4-BE49-F238E27FC236}">
                    <a16:creationId xmlns:a16="http://schemas.microsoft.com/office/drawing/2014/main" id="{970D84D6-5F24-4794-8DC2-84D5FDCF66D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624428" y="4574311"/>
                <a:ext cx="321594" cy="278882"/>
              </a:xfrm>
              <a:custGeom>
                <a:avLst/>
                <a:gdLst>
                  <a:gd name="T0" fmla="*/ 4721 w 4721"/>
                  <a:gd name="T1" fmla="*/ 1260 h 4094"/>
                  <a:gd name="T2" fmla="*/ 0 w 4721"/>
                  <a:gd name="T3" fmla="*/ 1260 h 4094"/>
                  <a:gd name="T4" fmla="*/ 0 w 4721"/>
                  <a:gd name="T5" fmla="*/ 0 h 4094"/>
                  <a:gd name="T6" fmla="*/ 4721 w 4721"/>
                  <a:gd name="T7" fmla="*/ 0 h 4094"/>
                  <a:gd name="T8" fmla="*/ 4721 w 4721"/>
                  <a:gd name="T9" fmla="*/ 1260 h 4094"/>
                  <a:gd name="T10" fmla="*/ 315 w 4721"/>
                  <a:gd name="T11" fmla="*/ 1260 h 4094"/>
                  <a:gd name="T12" fmla="*/ 315 w 4721"/>
                  <a:gd name="T13" fmla="*/ 4094 h 4094"/>
                  <a:gd name="T14" fmla="*/ 4407 w 4721"/>
                  <a:gd name="T15" fmla="*/ 4094 h 4094"/>
                  <a:gd name="T16" fmla="*/ 4407 w 4721"/>
                  <a:gd name="T17" fmla="*/ 1260 h 4094"/>
                  <a:gd name="T18" fmla="*/ 1417 w 4721"/>
                  <a:gd name="T19" fmla="*/ 2205 h 4094"/>
                  <a:gd name="T20" fmla="*/ 3305 w 4721"/>
                  <a:gd name="T21" fmla="*/ 2205 h 4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1" h="4094">
                    <a:moveTo>
                      <a:pt x="4721" y="1260"/>
                    </a:moveTo>
                    <a:lnTo>
                      <a:pt x="0" y="1260"/>
                    </a:lnTo>
                    <a:lnTo>
                      <a:pt x="0" y="0"/>
                    </a:lnTo>
                    <a:lnTo>
                      <a:pt x="4721" y="0"/>
                    </a:lnTo>
                    <a:lnTo>
                      <a:pt x="4721" y="1260"/>
                    </a:lnTo>
                    <a:moveTo>
                      <a:pt x="315" y="1260"/>
                    </a:moveTo>
                    <a:lnTo>
                      <a:pt x="315" y="4094"/>
                    </a:lnTo>
                    <a:lnTo>
                      <a:pt x="4407" y="4094"/>
                    </a:lnTo>
                    <a:lnTo>
                      <a:pt x="4407" y="1260"/>
                    </a:lnTo>
                    <a:moveTo>
                      <a:pt x="1417" y="2205"/>
                    </a:moveTo>
                    <a:lnTo>
                      <a:pt x="3305" y="2205"/>
                    </a:lnTo>
                  </a:path>
                </a:pathLst>
              </a:custGeom>
              <a:noFill/>
              <a:ln w="1587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888C6A7-33DE-4544-8151-3A2EB20CF03C}"/>
                  </a:ext>
                </a:extLst>
              </p:cNvPr>
              <p:cNvSpPr/>
              <p:nvPr/>
            </p:nvSpPr>
            <p:spPr>
              <a:xfrm>
                <a:off x="2946022" y="4560219"/>
                <a:ext cx="9557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Container</a:t>
                </a: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420FB01-25B9-404D-87D5-8A96351B64CC}"/>
                </a:ext>
              </a:extLst>
            </p:cNvPr>
            <p:cNvGrpSpPr/>
            <p:nvPr/>
          </p:nvGrpSpPr>
          <p:grpSpPr>
            <a:xfrm>
              <a:off x="1945939" y="2713766"/>
              <a:ext cx="1340856" cy="365760"/>
              <a:chOff x="945405" y="2120060"/>
              <a:chExt cx="1340856" cy="365760"/>
            </a:xfrm>
          </p:grpSpPr>
          <p:sp>
            <p:nvSpPr>
              <p:cNvPr id="10" name="Processing_E9F5" title="Icon of two interlocked gears">
                <a:extLst>
                  <a:ext uri="{FF2B5EF4-FFF2-40B4-BE49-F238E27FC236}">
                    <a16:creationId xmlns:a16="http://schemas.microsoft.com/office/drawing/2014/main" id="{D7DC108E-765B-461E-8008-ED09ECC5097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945405" y="2120060"/>
                <a:ext cx="419962" cy="365760"/>
              </a:xfrm>
              <a:custGeom>
                <a:avLst/>
                <a:gdLst>
                  <a:gd name="T0" fmla="*/ 924 w 3867"/>
                  <a:gd name="T1" fmla="*/ 299 h 3367"/>
                  <a:gd name="T2" fmla="*/ 1549 w 3867"/>
                  <a:gd name="T3" fmla="*/ 924 h 3367"/>
                  <a:gd name="T4" fmla="*/ 924 w 3867"/>
                  <a:gd name="T5" fmla="*/ 1549 h 3367"/>
                  <a:gd name="T6" fmla="*/ 299 w 3867"/>
                  <a:gd name="T7" fmla="*/ 924 h 3367"/>
                  <a:gd name="T8" fmla="*/ 924 w 3867"/>
                  <a:gd name="T9" fmla="*/ 299 h 3367"/>
                  <a:gd name="T10" fmla="*/ 1163 w 3867"/>
                  <a:gd name="T11" fmla="*/ 347 h 3367"/>
                  <a:gd name="T12" fmla="*/ 1307 w 3867"/>
                  <a:gd name="T13" fmla="*/ 0 h 3367"/>
                  <a:gd name="T14" fmla="*/ 1501 w 3867"/>
                  <a:gd name="T15" fmla="*/ 685 h 3367"/>
                  <a:gd name="T16" fmla="*/ 1848 w 3867"/>
                  <a:gd name="T17" fmla="*/ 541 h 3367"/>
                  <a:gd name="T18" fmla="*/ 1501 w 3867"/>
                  <a:gd name="T19" fmla="*/ 1163 h 3367"/>
                  <a:gd name="T20" fmla="*/ 1848 w 3867"/>
                  <a:gd name="T21" fmla="*/ 1307 h 3367"/>
                  <a:gd name="T22" fmla="*/ 1163 w 3867"/>
                  <a:gd name="T23" fmla="*/ 1501 h 3367"/>
                  <a:gd name="T24" fmla="*/ 1307 w 3867"/>
                  <a:gd name="T25" fmla="*/ 1848 h 3367"/>
                  <a:gd name="T26" fmla="*/ 685 w 3867"/>
                  <a:gd name="T27" fmla="*/ 1501 h 3367"/>
                  <a:gd name="T28" fmla="*/ 541 w 3867"/>
                  <a:gd name="T29" fmla="*/ 1848 h 3367"/>
                  <a:gd name="T30" fmla="*/ 347 w 3867"/>
                  <a:gd name="T31" fmla="*/ 1163 h 3367"/>
                  <a:gd name="T32" fmla="*/ 0 w 3867"/>
                  <a:gd name="T33" fmla="*/ 1307 h 3367"/>
                  <a:gd name="T34" fmla="*/ 0 w 3867"/>
                  <a:gd name="T35" fmla="*/ 541 h 3367"/>
                  <a:gd name="T36" fmla="*/ 347 w 3867"/>
                  <a:gd name="T37" fmla="*/ 685 h 3367"/>
                  <a:gd name="T38" fmla="*/ 685 w 3867"/>
                  <a:gd name="T39" fmla="*/ 347 h 3367"/>
                  <a:gd name="T40" fmla="*/ 541 w 3867"/>
                  <a:gd name="T41" fmla="*/ 0 h 3367"/>
                  <a:gd name="T42" fmla="*/ 2049 w 3867"/>
                  <a:gd name="T43" fmla="*/ 2299 h 3367"/>
                  <a:gd name="T44" fmla="*/ 2799 w 3867"/>
                  <a:gd name="T45" fmla="*/ 3049 h 3367"/>
                  <a:gd name="T46" fmla="*/ 3549 w 3867"/>
                  <a:gd name="T47" fmla="*/ 2299 h 3367"/>
                  <a:gd name="T48" fmla="*/ 2799 w 3867"/>
                  <a:gd name="T49" fmla="*/ 1549 h 3367"/>
                  <a:gd name="T50" fmla="*/ 2049 w 3867"/>
                  <a:gd name="T51" fmla="*/ 2299 h 3367"/>
                  <a:gd name="T52" fmla="*/ 2357 w 3867"/>
                  <a:gd name="T53" fmla="*/ 1231 h 3367"/>
                  <a:gd name="T54" fmla="*/ 2512 w 3867"/>
                  <a:gd name="T55" fmla="*/ 1606 h 3367"/>
                  <a:gd name="T56" fmla="*/ 2106 w 3867"/>
                  <a:gd name="T57" fmla="*/ 2012 h 3367"/>
                  <a:gd name="T58" fmla="*/ 1731 w 3867"/>
                  <a:gd name="T59" fmla="*/ 1856 h 3367"/>
                  <a:gd name="T60" fmla="*/ 2106 w 3867"/>
                  <a:gd name="T61" fmla="*/ 2586 h 3367"/>
                  <a:gd name="T62" fmla="*/ 1731 w 3867"/>
                  <a:gd name="T63" fmla="*/ 2741 h 3367"/>
                  <a:gd name="T64" fmla="*/ 2512 w 3867"/>
                  <a:gd name="T65" fmla="*/ 2992 h 3367"/>
                  <a:gd name="T66" fmla="*/ 2357 w 3867"/>
                  <a:gd name="T67" fmla="*/ 3367 h 3367"/>
                  <a:gd name="T68" fmla="*/ 3086 w 3867"/>
                  <a:gd name="T69" fmla="*/ 2992 h 3367"/>
                  <a:gd name="T70" fmla="*/ 3241 w 3867"/>
                  <a:gd name="T71" fmla="*/ 3367 h 3367"/>
                  <a:gd name="T72" fmla="*/ 3492 w 3867"/>
                  <a:gd name="T73" fmla="*/ 2586 h 3367"/>
                  <a:gd name="T74" fmla="*/ 3867 w 3867"/>
                  <a:gd name="T75" fmla="*/ 2741 h 3367"/>
                  <a:gd name="T76" fmla="*/ 3492 w 3867"/>
                  <a:gd name="T77" fmla="*/ 2012 h 3367"/>
                  <a:gd name="T78" fmla="*/ 3867 w 3867"/>
                  <a:gd name="T79" fmla="*/ 1856 h 3367"/>
                  <a:gd name="T80" fmla="*/ 3086 w 3867"/>
                  <a:gd name="T81" fmla="*/ 1606 h 3367"/>
                  <a:gd name="T82" fmla="*/ 3241 w 3867"/>
                  <a:gd name="T83" fmla="*/ 1231 h 3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67" h="3367">
                    <a:moveTo>
                      <a:pt x="924" y="299"/>
                    </a:moveTo>
                    <a:cubicBezTo>
                      <a:pt x="1269" y="299"/>
                      <a:pt x="1549" y="579"/>
                      <a:pt x="1549" y="924"/>
                    </a:cubicBezTo>
                    <a:cubicBezTo>
                      <a:pt x="1549" y="1269"/>
                      <a:pt x="1269" y="1549"/>
                      <a:pt x="924" y="1549"/>
                    </a:cubicBezTo>
                    <a:cubicBezTo>
                      <a:pt x="579" y="1549"/>
                      <a:pt x="299" y="1269"/>
                      <a:pt x="299" y="924"/>
                    </a:cubicBezTo>
                    <a:cubicBezTo>
                      <a:pt x="299" y="579"/>
                      <a:pt x="579" y="299"/>
                      <a:pt x="924" y="299"/>
                    </a:cubicBezTo>
                    <a:close/>
                    <a:moveTo>
                      <a:pt x="1163" y="347"/>
                    </a:moveTo>
                    <a:cubicBezTo>
                      <a:pt x="1307" y="0"/>
                      <a:pt x="1307" y="0"/>
                      <a:pt x="1307" y="0"/>
                    </a:cubicBezTo>
                    <a:moveTo>
                      <a:pt x="1501" y="685"/>
                    </a:moveTo>
                    <a:cubicBezTo>
                      <a:pt x="1848" y="541"/>
                      <a:pt x="1848" y="541"/>
                      <a:pt x="1848" y="541"/>
                    </a:cubicBezTo>
                    <a:moveTo>
                      <a:pt x="1501" y="1163"/>
                    </a:moveTo>
                    <a:cubicBezTo>
                      <a:pt x="1848" y="1307"/>
                      <a:pt x="1848" y="1307"/>
                      <a:pt x="1848" y="1307"/>
                    </a:cubicBezTo>
                    <a:moveTo>
                      <a:pt x="1163" y="1501"/>
                    </a:moveTo>
                    <a:cubicBezTo>
                      <a:pt x="1307" y="1848"/>
                      <a:pt x="1307" y="1848"/>
                      <a:pt x="1307" y="1848"/>
                    </a:cubicBezTo>
                    <a:moveTo>
                      <a:pt x="685" y="1501"/>
                    </a:moveTo>
                    <a:cubicBezTo>
                      <a:pt x="541" y="1848"/>
                      <a:pt x="541" y="1848"/>
                      <a:pt x="541" y="1848"/>
                    </a:cubicBezTo>
                    <a:moveTo>
                      <a:pt x="347" y="1163"/>
                    </a:moveTo>
                    <a:cubicBezTo>
                      <a:pt x="0" y="1307"/>
                      <a:pt x="0" y="1307"/>
                      <a:pt x="0" y="1307"/>
                    </a:cubicBezTo>
                    <a:moveTo>
                      <a:pt x="0" y="541"/>
                    </a:moveTo>
                    <a:cubicBezTo>
                      <a:pt x="347" y="685"/>
                      <a:pt x="347" y="685"/>
                      <a:pt x="347" y="685"/>
                    </a:cubicBezTo>
                    <a:moveTo>
                      <a:pt x="685" y="347"/>
                    </a:moveTo>
                    <a:cubicBezTo>
                      <a:pt x="541" y="0"/>
                      <a:pt x="541" y="0"/>
                      <a:pt x="541" y="0"/>
                    </a:cubicBezTo>
                    <a:moveTo>
                      <a:pt x="2049" y="2299"/>
                    </a:moveTo>
                    <a:cubicBezTo>
                      <a:pt x="2049" y="2713"/>
                      <a:pt x="2385" y="3049"/>
                      <a:pt x="2799" y="3049"/>
                    </a:cubicBezTo>
                    <a:cubicBezTo>
                      <a:pt x="3213" y="3049"/>
                      <a:pt x="3549" y="2713"/>
                      <a:pt x="3549" y="2299"/>
                    </a:cubicBezTo>
                    <a:cubicBezTo>
                      <a:pt x="3549" y="1885"/>
                      <a:pt x="3213" y="1549"/>
                      <a:pt x="2799" y="1549"/>
                    </a:cubicBezTo>
                    <a:cubicBezTo>
                      <a:pt x="2385" y="1549"/>
                      <a:pt x="2049" y="1885"/>
                      <a:pt x="2049" y="2299"/>
                    </a:cubicBezTo>
                    <a:close/>
                    <a:moveTo>
                      <a:pt x="2357" y="1231"/>
                    </a:moveTo>
                    <a:cubicBezTo>
                      <a:pt x="2512" y="1606"/>
                      <a:pt x="2512" y="1606"/>
                      <a:pt x="2512" y="1606"/>
                    </a:cubicBezTo>
                    <a:moveTo>
                      <a:pt x="2106" y="2012"/>
                    </a:moveTo>
                    <a:cubicBezTo>
                      <a:pt x="1731" y="1856"/>
                      <a:pt x="1731" y="1856"/>
                      <a:pt x="1731" y="1856"/>
                    </a:cubicBezTo>
                    <a:moveTo>
                      <a:pt x="2106" y="2586"/>
                    </a:moveTo>
                    <a:cubicBezTo>
                      <a:pt x="1731" y="2741"/>
                      <a:pt x="1731" y="2741"/>
                      <a:pt x="1731" y="2741"/>
                    </a:cubicBezTo>
                    <a:moveTo>
                      <a:pt x="2512" y="2992"/>
                    </a:moveTo>
                    <a:cubicBezTo>
                      <a:pt x="2357" y="3367"/>
                      <a:pt x="2357" y="3367"/>
                      <a:pt x="2357" y="3367"/>
                    </a:cubicBezTo>
                    <a:moveTo>
                      <a:pt x="3086" y="2992"/>
                    </a:moveTo>
                    <a:cubicBezTo>
                      <a:pt x="3241" y="3367"/>
                      <a:pt x="3241" y="3367"/>
                      <a:pt x="3241" y="3367"/>
                    </a:cubicBezTo>
                    <a:moveTo>
                      <a:pt x="3492" y="2586"/>
                    </a:moveTo>
                    <a:cubicBezTo>
                      <a:pt x="3867" y="2741"/>
                      <a:pt x="3867" y="2741"/>
                      <a:pt x="3867" y="2741"/>
                    </a:cubicBezTo>
                    <a:moveTo>
                      <a:pt x="3492" y="2012"/>
                    </a:moveTo>
                    <a:cubicBezTo>
                      <a:pt x="3867" y="1856"/>
                      <a:pt x="3867" y="1856"/>
                      <a:pt x="3867" y="1856"/>
                    </a:cubicBezTo>
                    <a:moveTo>
                      <a:pt x="3086" y="1606"/>
                    </a:moveTo>
                    <a:cubicBezTo>
                      <a:pt x="3241" y="1231"/>
                      <a:pt x="3241" y="1231"/>
                      <a:pt x="3241" y="1231"/>
                    </a:cubicBezTo>
                  </a:path>
                </a:pathLst>
              </a:custGeom>
              <a:noFill/>
              <a:ln w="15875" cap="flat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2139B5">
                      <a:lumMod val="7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3ADCAD3-629C-40A3-A6C4-5859A1FA4E59}"/>
                  </a:ext>
                </a:extLst>
              </p:cNvPr>
              <p:cNvSpPr txBox="1"/>
              <p:nvPr/>
            </p:nvSpPr>
            <p:spPr>
              <a:xfrm>
                <a:off x="1476103" y="2149051"/>
                <a:ext cx="810158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2139B5">
                        <a:lumMod val="75000"/>
                      </a:srgbClr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Service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CF6EB34-70E4-411C-B89F-E91F50236F8A}"/>
                </a:ext>
              </a:extLst>
            </p:cNvPr>
            <p:cNvGrpSpPr/>
            <p:nvPr/>
          </p:nvGrpSpPr>
          <p:grpSpPr>
            <a:xfrm>
              <a:off x="1977714" y="3820607"/>
              <a:ext cx="1277305" cy="307777"/>
              <a:chOff x="2624428" y="4560219"/>
              <a:chExt cx="1277305" cy="307777"/>
            </a:xfrm>
          </p:grpSpPr>
          <p:sp>
            <p:nvSpPr>
              <p:cNvPr id="16" name="Archive_F03F" title="Icon of an archival box">
                <a:extLst>
                  <a:ext uri="{FF2B5EF4-FFF2-40B4-BE49-F238E27FC236}">
                    <a16:creationId xmlns:a16="http://schemas.microsoft.com/office/drawing/2014/main" id="{737B056D-6240-4766-81A9-86E86FFE611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624428" y="4574311"/>
                <a:ext cx="321594" cy="278882"/>
              </a:xfrm>
              <a:custGeom>
                <a:avLst/>
                <a:gdLst>
                  <a:gd name="T0" fmla="*/ 4721 w 4721"/>
                  <a:gd name="T1" fmla="*/ 1260 h 4094"/>
                  <a:gd name="T2" fmla="*/ 0 w 4721"/>
                  <a:gd name="T3" fmla="*/ 1260 h 4094"/>
                  <a:gd name="T4" fmla="*/ 0 w 4721"/>
                  <a:gd name="T5" fmla="*/ 0 h 4094"/>
                  <a:gd name="T6" fmla="*/ 4721 w 4721"/>
                  <a:gd name="T7" fmla="*/ 0 h 4094"/>
                  <a:gd name="T8" fmla="*/ 4721 w 4721"/>
                  <a:gd name="T9" fmla="*/ 1260 h 4094"/>
                  <a:gd name="T10" fmla="*/ 315 w 4721"/>
                  <a:gd name="T11" fmla="*/ 1260 h 4094"/>
                  <a:gd name="T12" fmla="*/ 315 w 4721"/>
                  <a:gd name="T13" fmla="*/ 4094 h 4094"/>
                  <a:gd name="T14" fmla="*/ 4407 w 4721"/>
                  <a:gd name="T15" fmla="*/ 4094 h 4094"/>
                  <a:gd name="T16" fmla="*/ 4407 w 4721"/>
                  <a:gd name="T17" fmla="*/ 1260 h 4094"/>
                  <a:gd name="T18" fmla="*/ 1417 w 4721"/>
                  <a:gd name="T19" fmla="*/ 2205 h 4094"/>
                  <a:gd name="T20" fmla="*/ 3305 w 4721"/>
                  <a:gd name="T21" fmla="*/ 2205 h 4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1" h="4094">
                    <a:moveTo>
                      <a:pt x="4721" y="1260"/>
                    </a:moveTo>
                    <a:lnTo>
                      <a:pt x="0" y="1260"/>
                    </a:lnTo>
                    <a:lnTo>
                      <a:pt x="0" y="0"/>
                    </a:lnTo>
                    <a:lnTo>
                      <a:pt x="4721" y="0"/>
                    </a:lnTo>
                    <a:lnTo>
                      <a:pt x="4721" y="1260"/>
                    </a:lnTo>
                    <a:moveTo>
                      <a:pt x="315" y="1260"/>
                    </a:moveTo>
                    <a:lnTo>
                      <a:pt x="315" y="4094"/>
                    </a:lnTo>
                    <a:lnTo>
                      <a:pt x="4407" y="4094"/>
                    </a:lnTo>
                    <a:lnTo>
                      <a:pt x="4407" y="1260"/>
                    </a:lnTo>
                    <a:moveTo>
                      <a:pt x="1417" y="2205"/>
                    </a:moveTo>
                    <a:lnTo>
                      <a:pt x="3305" y="2205"/>
                    </a:lnTo>
                  </a:path>
                </a:pathLst>
              </a:custGeom>
              <a:noFill/>
              <a:ln w="1587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31BE92F-AA58-4F91-A52A-F349B814BAC2}"/>
                  </a:ext>
                </a:extLst>
              </p:cNvPr>
              <p:cNvSpPr/>
              <p:nvPr/>
            </p:nvSpPr>
            <p:spPr>
              <a:xfrm>
                <a:off x="2946022" y="4560219"/>
                <a:ext cx="9557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Container</a:t>
                </a: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876113B-BFE4-4CBF-B5D1-514191B4784D}"/>
                </a:ext>
              </a:extLst>
            </p:cNvPr>
            <p:cNvCxnSpPr/>
            <p:nvPr/>
          </p:nvCxnSpPr>
          <p:spPr>
            <a:xfrm>
              <a:off x="1695450" y="3171825"/>
              <a:ext cx="1828800" cy="0"/>
            </a:xfrm>
            <a:prstGeom prst="line">
              <a:avLst/>
            </a:prstGeom>
            <a:ln>
              <a:solidFill>
                <a:schemeClr val="accent2">
                  <a:lumMod val="90000"/>
                </a:schemeClr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927AC7D-15B5-4239-BA2A-D57BB769FFA3}"/>
              </a:ext>
            </a:extLst>
          </p:cNvPr>
          <p:cNvGrpSpPr/>
          <p:nvPr/>
        </p:nvGrpSpPr>
        <p:grpSpPr>
          <a:xfrm>
            <a:off x="4838506" y="2539025"/>
            <a:ext cx="2299034" cy="1804374"/>
            <a:chOff x="4838506" y="2539025"/>
            <a:chExt cx="2299034" cy="180437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47FE587-E833-4137-9562-19F5D4B57010}"/>
                </a:ext>
              </a:extLst>
            </p:cNvPr>
            <p:cNvSpPr/>
            <p:nvPr/>
          </p:nvSpPr>
          <p:spPr bwMode="auto">
            <a:xfrm>
              <a:off x="4838506" y="2539025"/>
              <a:ext cx="2299034" cy="180437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90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D227C86-5ADA-486C-AE2B-846A827F54B4}"/>
                </a:ext>
              </a:extLst>
            </p:cNvPr>
            <p:cNvGrpSpPr/>
            <p:nvPr/>
          </p:nvGrpSpPr>
          <p:grpSpPr>
            <a:xfrm>
              <a:off x="5349370" y="3352393"/>
              <a:ext cx="1277305" cy="307777"/>
              <a:chOff x="2624428" y="4560219"/>
              <a:chExt cx="1277305" cy="307777"/>
            </a:xfrm>
          </p:grpSpPr>
          <p:sp>
            <p:nvSpPr>
              <p:cNvPr id="21" name="Archive_F03F" title="Icon of an archival box">
                <a:extLst>
                  <a:ext uri="{FF2B5EF4-FFF2-40B4-BE49-F238E27FC236}">
                    <a16:creationId xmlns:a16="http://schemas.microsoft.com/office/drawing/2014/main" id="{35A52207-3A52-4602-824F-160C631D170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624428" y="4574311"/>
                <a:ext cx="321594" cy="278882"/>
              </a:xfrm>
              <a:custGeom>
                <a:avLst/>
                <a:gdLst>
                  <a:gd name="T0" fmla="*/ 4721 w 4721"/>
                  <a:gd name="T1" fmla="*/ 1260 h 4094"/>
                  <a:gd name="T2" fmla="*/ 0 w 4721"/>
                  <a:gd name="T3" fmla="*/ 1260 h 4094"/>
                  <a:gd name="T4" fmla="*/ 0 w 4721"/>
                  <a:gd name="T5" fmla="*/ 0 h 4094"/>
                  <a:gd name="T6" fmla="*/ 4721 w 4721"/>
                  <a:gd name="T7" fmla="*/ 0 h 4094"/>
                  <a:gd name="T8" fmla="*/ 4721 w 4721"/>
                  <a:gd name="T9" fmla="*/ 1260 h 4094"/>
                  <a:gd name="T10" fmla="*/ 315 w 4721"/>
                  <a:gd name="T11" fmla="*/ 1260 h 4094"/>
                  <a:gd name="T12" fmla="*/ 315 w 4721"/>
                  <a:gd name="T13" fmla="*/ 4094 h 4094"/>
                  <a:gd name="T14" fmla="*/ 4407 w 4721"/>
                  <a:gd name="T15" fmla="*/ 4094 h 4094"/>
                  <a:gd name="T16" fmla="*/ 4407 w 4721"/>
                  <a:gd name="T17" fmla="*/ 1260 h 4094"/>
                  <a:gd name="T18" fmla="*/ 1417 w 4721"/>
                  <a:gd name="T19" fmla="*/ 2205 h 4094"/>
                  <a:gd name="T20" fmla="*/ 3305 w 4721"/>
                  <a:gd name="T21" fmla="*/ 2205 h 4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1" h="4094">
                    <a:moveTo>
                      <a:pt x="4721" y="1260"/>
                    </a:moveTo>
                    <a:lnTo>
                      <a:pt x="0" y="1260"/>
                    </a:lnTo>
                    <a:lnTo>
                      <a:pt x="0" y="0"/>
                    </a:lnTo>
                    <a:lnTo>
                      <a:pt x="4721" y="0"/>
                    </a:lnTo>
                    <a:lnTo>
                      <a:pt x="4721" y="1260"/>
                    </a:lnTo>
                    <a:moveTo>
                      <a:pt x="315" y="1260"/>
                    </a:moveTo>
                    <a:lnTo>
                      <a:pt x="315" y="4094"/>
                    </a:lnTo>
                    <a:lnTo>
                      <a:pt x="4407" y="4094"/>
                    </a:lnTo>
                    <a:lnTo>
                      <a:pt x="4407" y="1260"/>
                    </a:lnTo>
                    <a:moveTo>
                      <a:pt x="1417" y="2205"/>
                    </a:moveTo>
                    <a:lnTo>
                      <a:pt x="3305" y="2205"/>
                    </a:lnTo>
                  </a:path>
                </a:pathLst>
              </a:custGeom>
              <a:noFill/>
              <a:ln w="1587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85045493-1832-4A9C-AEA0-5D31D95AFF05}"/>
                  </a:ext>
                </a:extLst>
              </p:cNvPr>
              <p:cNvSpPr/>
              <p:nvPr/>
            </p:nvSpPr>
            <p:spPr>
              <a:xfrm>
                <a:off x="2946022" y="4560219"/>
                <a:ext cx="9557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Container</a:t>
                </a: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4FB63D8-AAE9-4026-AC8C-A30A4E1CF6C6}"/>
                </a:ext>
              </a:extLst>
            </p:cNvPr>
            <p:cNvGrpSpPr/>
            <p:nvPr/>
          </p:nvGrpSpPr>
          <p:grpSpPr>
            <a:xfrm>
              <a:off x="5317595" y="2713766"/>
              <a:ext cx="1340856" cy="365760"/>
              <a:chOff x="945405" y="2120060"/>
              <a:chExt cx="1340856" cy="365760"/>
            </a:xfrm>
          </p:grpSpPr>
          <p:sp>
            <p:nvSpPr>
              <p:cNvPr id="24" name="Processing_E9F5" title="Icon of two interlocked gears">
                <a:extLst>
                  <a:ext uri="{FF2B5EF4-FFF2-40B4-BE49-F238E27FC236}">
                    <a16:creationId xmlns:a16="http://schemas.microsoft.com/office/drawing/2014/main" id="{80DFE388-605C-49E9-8980-593572FED10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945405" y="2120060"/>
                <a:ext cx="419962" cy="365760"/>
              </a:xfrm>
              <a:custGeom>
                <a:avLst/>
                <a:gdLst>
                  <a:gd name="T0" fmla="*/ 924 w 3867"/>
                  <a:gd name="T1" fmla="*/ 299 h 3367"/>
                  <a:gd name="T2" fmla="*/ 1549 w 3867"/>
                  <a:gd name="T3" fmla="*/ 924 h 3367"/>
                  <a:gd name="T4" fmla="*/ 924 w 3867"/>
                  <a:gd name="T5" fmla="*/ 1549 h 3367"/>
                  <a:gd name="T6" fmla="*/ 299 w 3867"/>
                  <a:gd name="T7" fmla="*/ 924 h 3367"/>
                  <a:gd name="T8" fmla="*/ 924 w 3867"/>
                  <a:gd name="T9" fmla="*/ 299 h 3367"/>
                  <a:gd name="T10" fmla="*/ 1163 w 3867"/>
                  <a:gd name="T11" fmla="*/ 347 h 3367"/>
                  <a:gd name="T12" fmla="*/ 1307 w 3867"/>
                  <a:gd name="T13" fmla="*/ 0 h 3367"/>
                  <a:gd name="T14" fmla="*/ 1501 w 3867"/>
                  <a:gd name="T15" fmla="*/ 685 h 3367"/>
                  <a:gd name="T16" fmla="*/ 1848 w 3867"/>
                  <a:gd name="T17" fmla="*/ 541 h 3367"/>
                  <a:gd name="T18" fmla="*/ 1501 w 3867"/>
                  <a:gd name="T19" fmla="*/ 1163 h 3367"/>
                  <a:gd name="T20" fmla="*/ 1848 w 3867"/>
                  <a:gd name="T21" fmla="*/ 1307 h 3367"/>
                  <a:gd name="T22" fmla="*/ 1163 w 3867"/>
                  <a:gd name="T23" fmla="*/ 1501 h 3367"/>
                  <a:gd name="T24" fmla="*/ 1307 w 3867"/>
                  <a:gd name="T25" fmla="*/ 1848 h 3367"/>
                  <a:gd name="T26" fmla="*/ 685 w 3867"/>
                  <a:gd name="T27" fmla="*/ 1501 h 3367"/>
                  <a:gd name="T28" fmla="*/ 541 w 3867"/>
                  <a:gd name="T29" fmla="*/ 1848 h 3367"/>
                  <a:gd name="T30" fmla="*/ 347 w 3867"/>
                  <a:gd name="T31" fmla="*/ 1163 h 3367"/>
                  <a:gd name="T32" fmla="*/ 0 w 3867"/>
                  <a:gd name="T33" fmla="*/ 1307 h 3367"/>
                  <a:gd name="T34" fmla="*/ 0 w 3867"/>
                  <a:gd name="T35" fmla="*/ 541 h 3367"/>
                  <a:gd name="T36" fmla="*/ 347 w 3867"/>
                  <a:gd name="T37" fmla="*/ 685 h 3367"/>
                  <a:gd name="T38" fmla="*/ 685 w 3867"/>
                  <a:gd name="T39" fmla="*/ 347 h 3367"/>
                  <a:gd name="T40" fmla="*/ 541 w 3867"/>
                  <a:gd name="T41" fmla="*/ 0 h 3367"/>
                  <a:gd name="T42" fmla="*/ 2049 w 3867"/>
                  <a:gd name="T43" fmla="*/ 2299 h 3367"/>
                  <a:gd name="T44" fmla="*/ 2799 w 3867"/>
                  <a:gd name="T45" fmla="*/ 3049 h 3367"/>
                  <a:gd name="T46" fmla="*/ 3549 w 3867"/>
                  <a:gd name="T47" fmla="*/ 2299 h 3367"/>
                  <a:gd name="T48" fmla="*/ 2799 w 3867"/>
                  <a:gd name="T49" fmla="*/ 1549 h 3367"/>
                  <a:gd name="T50" fmla="*/ 2049 w 3867"/>
                  <a:gd name="T51" fmla="*/ 2299 h 3367"/>
                  <a:gd name="T52" fmla="*/ 2357 w 3867"/>
                  <a:gd name="T53" fmla="*/ 1231 h 3367"/>
                  <a:gd name="T54" fmla="*/ 2512 w 3867"/>
                  <a:gd name="T55" fmla="*/ 1606 h 3367"/>
                  <a:gd name="T56" fmla="*/ 2106 w 3867"/>
                  <a:gd name="T57" fmla="*/ 2012 h 3367"/>
                  <a:gd name="T58" fmla="*/ 1731 w 3867"/>
                  <a:gd name="T59" fmla="*/ 1856 h 3367"/>
                  <a:gd name="T60" fmla="*/ 2106 w 3867"/>
                  <a:gd name="T61" fmla="*/ 2586 h 3367"/>
                  <a:gd name="T62" fmla="*/ 1731 w 3867"/>
                  <a:gd name="T63" fmla="*/ 2741 h 3367"/>
                  <a:gd name="T64" fmla="*/ 2512 w 3867"/>
                  <a:gd name="T65" fmla="*/ 2992 h 3367"/>
                  <a:gd name="T66" fmla="*/ 2357 w 3867"/>
                  <a:gd name="T67" fmla="*/ 3367 h 3367"/>
                  <a:gd name="T68" fmla="*/ 3086 w 3867"/>
                  <a:gd name="T69" fmla="*/ 2992 h 3367"/>
                  <a:gd name="T70" fmla="*/ 3241 w 3867"/>
                  <a:gd name="T71" fmla="*/ 3367 h 3367"/>
                  <a:gd name="T72" fmla="*/ 3492 w 3867"/>
                  <a:gd name="T73" fmla="*/ 2586 h 3367"/>
                  <a:gd name="T74" fmla="*/ 3867 w 3867"/>
                  <a:gd name="T75" fmla="*/ 2741 h 3367"/>
                  <a:gd name="T76" fmla="*/ 3492 w 3867"/>
                  <a:gd name="T77" fmla="*/ 2012 h 3367"/>
                  <a:gd name="T78" fmla="*/ 3867 w 3867"/>
                  <a:gd name="T79" fmla="*/ 1856 h 3367"/>
                  <a:gd name="T80" fmla="*/ 3086 w 3867"/>
                  <a:gd name="T81" fmla="*/ 1606 h 3367"/>
                  <a:gd name="T82" fmla="*/ 3241 w 3867"/>
                  <a:gd name="T83" fmla="*/ 1231 h 3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67" h="3367">
                    <a:moveTo>
                      <a:pt x="924" y="299"/>
                    </a:moveTo>
                    <a:cubicBezTo>
                      <a:pt x="1269" y="299"/>
                      <a:pt x="1549" y="579"/>
                      <a:pt x="1549" y="924"/>
                    </a:cubicBezTo>
                    <a:cubicBezTo>
                      <a:pt x="1549" y="1269"/>
                      <a:pt x="1269" y="1549"/>
                      <a:pt x="924" y="1549"/>
                    </a:cubicBezTo>
                    <a:cubicBezTo>
                      <a:pt x="579" y="1549"/>
                      <a:pt x="299" y="1269"/>
                      <a:pt x="299" y="924"/>
                    </a:cubicBezTo>
                    <a:cubicBezTo>
                      <a:pt x="299" y="579"/>
                      <a:pt x="579" y="299"/>
                      <a:pt x="924" y="299"/>
                    </a:cubicBezTo>
                    <a:close/>
                    <a:moveTo>
                      <a:pt x="1163" y="347"/>
                    </a:moveTo>
                    <a:cubicBezTo>
                      <a:pt x="1307" y="0"/>
                      <a:pt x="1307" y="0"/>
                      <a:pt x="1307" y="0"/>
                    </a:cubicBezTo>
                    <a:moveTo>
                      <a:pt x="1501" y="685"/>
                    </a:moveTo>
                    <a:cubicBezTo>
                      <a:pt x="1848" y="541"/>
                      <a:pt x="1848" y="541"/>
                      <a:pt x="1848" y="541"/>
                    </a:cubicBezTo>
                    <a:moveTo>
                      <a:pt x="1501" y="1163"/>
                    </a:moveTo>
                    <a:cubicBezTo>
                      <a:pt x="1848" y="1307"/>
                      <a:pt x="1848" y="1307"/>
                      <a:pt x="1848" y="1307"/>
                    </a:cubicBezTo>
                    <a:moveTo>
                      <a:pt x="1163" y="1501"/>
                    </a:moveTo>
                    <a:cubicBezTo>
                      <a:pt x="1307" y="1848"/>
                      <a:pt x="1307" y="1848"/>
                      <a:pt x="1307" y="1848"/>
                    </a:cubicBezTo>
                    <a:moveTo>
                      <a:pt x="685" y="1501"/>
                    </a:moveTo>
                    <a:cubicBezTo>
                      <a:pt x="541" y="1848"/>
                      <a:pt x="541" y="1848"/>
                      <a:pt x="541" y="1848"/>
                    </a:cubicBezTo>
                    <a:moveTo>
                      <a:pt x="347" y="1163"/>
                    </a:moveTo>
                    <a:cubicBezTo>
                      <a:pt x="0" y="1307"/>
                      <a:pt x="0" y="1307"/>
                      <a:pt x="0" y="1307"/>
                    </a:cubicBezTo>
                    <a:moveTo>
                      <a:pt x="0" y="541"/>
                    </a:moveTo>
                    <a:cubicBezTo>
                      <a:pt x="347" y="685"/>
                      <a:pt x="347" y="685"/>
                      <a:pt x="347" y="685"/>
                    </a:cubicBezTo>
                    <a:moveTo>
                      <a:pt x="685" y="347"/>
                    </a:moveTo>
                    <a:cubicBezTo>
                      <a:pt x="541" y="0"/>
                      <a:pt x="541" y="0"/>
                      <a:pt x="541" y="0"/>
                    </a:cubicBezTo>
                    <a:moveTo>
                      <a:pt x="2049" y="2299"/>
                    </a:moveTo>
                    <a:cubicBezTo>
                      <a:pt x="2049" y="2713"/>
                      <a:pt x="2385" y="3049"/>
                      <a:pt x="2799" y="3049"/>
                    </a:cubicBezTo>
                    <a:cubicBezTo>
                      <a:pt x="3213" y="3049"/>
                      <a:pt x="3549" y="2713"/>
                      <a:pt x="3549" y="2299"/>
                    </a:cubicBezTo>
                    <a:cubicBezTo>
                      <a:pt x="3549" y="1885"/>
                      <a:pt x="3213" y="1549"/>
                      <a:pt x="2799" y="1549"/>
                    </a:cubicBezTo>
                    <a:cubicBezTo>
                      <a:pt x="2385" y="1549"/>
                      <a:pt x="2049" y="1885"/>
                      <a:pt x="2049" y="2299"/>
                    </a:cubicBezTo>
                    <a:close/>
                    <a:moveTo>
                      <a:pt x="2357" y="1231"/>
                    </a:moveTo>
                    <a:cubicBezTo>
                      <a:pt x="2512" y="1606"/>
                      <a:pt x="2512" y="1606"/>
                      <a:pt x="2512" y="1606"/>
                    </a:cubicBezTo>
                    <a:moveTo>
                      <a:pt x="2106" y="2012"/>
                    </a:moveTo>
                    <a:cubicBezTo>
                      <a:pt x="1731" y="1856"/>
                      <a:pt x="1731" y="1856"/>
                      <a:pt x="1731" y="1856"/>
                    </a:cubicBezTo>
                    <a:moveTo>
                      <a:pt x="2106" y="2586"/>
                    </a:moveTo>
                    <a:cubicBezTo>
                      <a:pt x="1731" y="2741"/>
                      <a:pt x="1731" y="2741"/>
                      <a:pt x="1731" y="2741"/>
                    </a:cubicBezTo>
                    <a:moveTo>
                      <a:pt x="2512" y="2992"/>
                    </a:moveTo>
                    <a:cubicBezTo>
                      <a:pt x="2357" y="3367"/>
                      <a:pt x="2357" y="3367"/>
                      <a:pt x="2357" y="3367"/>
                    </a:cubicBezTo>
                    <a:moveTo>
                      <a:pt x="3086" y="2992"/>
                    </a:moveTo>
                    <a:cubicBezTo>
                      <a:pt x="3241" y="3367"/>
                      <a:pt x="3241" y="3367"/>
                      <a:pt x="3241" y="3367"/>
                    </a:cubicBezTo>
                    <a:moveTo>
                      <a:pt x="3492" y="2586"/>
                    </a:moveTo>
                    <a:cubicBezTo>
                      <a:pt x="3867" y="2741"/>
                      <a:pt x="3867" y="2741"/>
                      <a:pt x="3867" y="2741"/>
                    </a:cubicBezTo>
                    <a:moveTo>
                      <a:pt x="3492" y="2012"/>
                    </a:moveTo>
                    <a:cubicBezTo>
                      <a:pt x="3867" y="1856"/>
                      <a:pt x="3867" y="1856"/>
                      <a:pt x="3867" y="1856"/>
                    </a:cubicBezTo>
                    <a:moveTo>
                      <a:pt x="3086" y="1606"/>
                    </a:moveTo>
                    <a:cubicBezTo>
                      <a:pt x="3241" y="1231"/>
                      <a:pt x="3241" y="1231"/>
                      <a:pt x="3241" y="1231"/>
                    </a:cubicBezTo>
                  </a:path>
                </a:pathLst>
              </a:custGeom>
              <a:noFill/>
              <a:ln w="15875" cap="flat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2139B5">
                      <a:lumMod val="7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05F56AA-5FD6-480E-AF38-94B75B269FD9}"/>
                  </a:ext>
                </a:extLst>
              </p:cNvPr>
              <p:cNvSpPr txBox="1"/>
              <p:nvPr/>
            </p:nvSpPr>
            <p:spPr>
              <a:xfrm>
                <a:off x="1476103" y="2149051"/>
                <a:ext cx="810158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2139B5">
                        <a:lumMod val="75000"/>
                      </a:srgbClr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Service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134C196-5CE4-47EE-816C-BE58F3B5A3AB}"/>
                </a:ext>
              </a:extLst>
            </p:cNvPr>
            <p:cNvGrpSpPr/>
            <p:nvPr/>
          </p:nvGrpSpPr>
          <p:grpSpPr>
            <a:xfrm>
              <a:off x="5349370" y="3820607"/>
              <a:ext cx="1277305" cy="307777"/>
              <a:chOff x="2624428" y="4560219"/>
              <a:chExt cx="1277305" cy="307777"/>
            </a:xfrm>
          </p:grpSpPr>
          <p:sp>
            <p:nvSpPr>
              <p:cNvPr id="27" name="Archive_F03F" title="Icon of an archival box">
                <a:extLst>
                  <a:ext uri="{FF2B5EF4-FFF2-40B4-BE49-F238E27FC236}">
                    <a16:creationId xmlns:a16="http://schemas.microsoft.com/office/drawing/2014/main" id="{3459E3D3-E2EA-496D-9D4F-416BE9F1222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624428" y="4574311"/>
                <a:ext cx="321594" cy="278882"/>
              </a:xfrm>
              <a:custGeom>
                <a:avLst/>
                <a:gdLst>
                  <a:gd name="T0" fmla="*/ 4721 w 4721"/>
                  <a:gd name="T1" fmla="*/ 1260 h 4094"/>
                  <a:gd name="T2" fmla="*/ 0 w 4721"/>
                  <a:gd name="T3" fmla="*/ 1260 h 4094"/>
                  <a:gd name="T4" fmla="*/ 0 w 4721"/>
                  <a:gd name="T5" fmla="*/ 0 h 4094"/>
                  <a:gd name="T6" fmla="*/ 4721 w 4721"/>
                  <a:gd name="T7" fmla="*/ 0 h 4094"/>
                  <a:gd name="T8" fmla="*/ 4721 w 4721"/>
                  <a:gd name="T9" fmla="*/ 1260 h 4094"/>
                  <a:gd name="T10" fmla="*/ 315 w 4721"/>
                  <a:gd name="T11" fmla="*/ 1260 h 4094"/>
                  <a:gd name="T12" fmla="*/ 315 w 4721"/>
                  <a:gd name="T13" fmla="*/ 4094 h 4094"/>
                  <a:gd name="T14" fmla="*/ 4407 w 4721"/>
                  <a:gd name="T15" fmla="*/ 4094 h 4094"/>
                  <a:gd name="T16" fmla="*/ 4407 w 4721"/>
                  <a:gd name="T17" fmla="*/ 1260 h 4094"/>
                  <a:gd name="T18" fmla="*/ 1417 w 4721"/>
                  <a:gd name="T19" fmla="*/ 2205 h 4094"/>
                  <a:gd name="T20" fmla="*/ 3305 w 4721"/>
                  <a:gd name="T21" fmla="*/ 2205 h 4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1" h="4094">
                    <a:moveTo>
                      <a:pt x="4721" y="1260"/>
                    </a:moveTo>
                    <a:lnTo>
                      <a:pt x="0" y="1260"/>
                    </a:lnTo>
                    <a:lnTo>
                      <a:pt x="0" y="0"/>
                    </a:lnTo>
                    <a:lnTo>
                      <a:pt x="4721" y="0"/>
                    </a:lnTo>
                    <a:lnTo>
                      <a:pt x="4721" y="1260"/>
                    </a:lnTo>
                    <a:moveTo>
                      <a:pt x="315" y="1260"/>
                    </a:moveTo>
                    <a:lnTo>
                      <a:pt x="315" y="4094"/>
                    </a:lnTo>
                    <a:lnTo>
                      <a:pt x="4407" y="4094"/>
                    </a:lnTo>
                    <a:lnTo>
                      <a:pt x="4407" y="1260"/>
                    </a:lnTo>
                    <a:moveTo>
                      <a:pt x="1417" y="2205"/>
                    </a:moveTo>
                    <a:lnTo>
                      <a:pt x="3305" y="2205"/>
                    </a:lnTo>
                  </a:path>
                </a:pathLst>
              </a:custGeom>
              <a:noFill/>
              <a:ln w="1587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86E3C3D-4E8F-4F61-9582-C00C930CD836}"/>
                  </a:ext>
                </a:extLst>
              </p:cNvPr>
              <p:cNvSpPr/>
              <p:nvPr/>
            </p:nvSpPr>
            <p:spPr>
              <a:xfrm>
                <a:off x="2946022" y="4560219"/>
                <a:ext cx="9557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Container</a:t>
                </a: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1A1A1A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678D59E-2ADA-4BA5-9CF9-69162A37238A}"/>
                </a:ext>
              </a:extLst>
            </p:cNvPr>
            <p:cNvCxnSpPr/>
            <p:nvPr/>
          </p:nvCxnSpPr>
          <p:spPr>
            <a:xfrm>
              <a:off x="5067106" y="3171825"/>
              <a:ext cx="1828800" cy="0"/>
            </a:xfrm>
            <a:prstGeom prst="line">
              <a:avLst/>
            </a:prstGeom>
            <a:ln>
              <a:solidFill>
                <a:schemeClr val="accent2">
                  <a:lumMod val="90000"/>
                </a:schemeClr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Rectangle 62">
            <a:extLst>
              <a:ext uri="{FF2B5EF4-FFF2-40B4-BE49-F238E27FC236}">
                <a16:creationId xmlns:a16="http://schemas.microsoft.com/office/drawing/2014/main" id="{641261AE-67CA-4985-853A-589005394C40}"/>
              </a:ext>
            </a:extLst>
          </p:cNvPr>
          <p:cNvSpPr/>
          <p:nvPr/>
        </p:nvSpPr>
        <p:spPr bwMode="auto">
          <a:xfrm>
            <a:off x="4158193" y="5102004"/>
            <a:ext cx="2394642" cy="679008"/>
          </a:xfrm>
          <a:prstGeom prst="rect">
            <a:avLst/>
          </a:prstGeom>
          <a:noFill/>
          <a:ln w="19050">
            <a:solidFill>
              <a:schemeClr val="accent2">
                <a:lumMod val="9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Azure File storage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604A582E-F5A4-41FD-8889-5AD0D6F723AA}"/>
              </a:ext>
            </a:extLst>
          </p:cNvPr>
          <p:cNvCxnSpPr>
            <a:cxnSpLocks/>
            <a:stCxn id="71" idx="3"/>
            <a:endCxn id="63" idx="1"/>
          </p:cNvCxnSpPr>
          <p:nvPr/>
        </p:nvCxnSpPr>
        <p:spPr>
          <a:xfrm>
            <a:off x="3620067" y="5441508"/>
            <a:ext cx="538126" cy="0"/>
          </a:xfrm>
          <a:prstGeom prst="straightConnector1">
            <a:avLst/>
          </a:prstGeom>
          <a:ln w="19050">
            <a:solidFill>
              <a:schemeClr val="accent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72DC22E3-6832-4C27-8653-D24D6DCA8AB1}"/>
              </a:ext>
            </a:extLst>
          </p:cNvPr>
          <p:cNvCxnSpPr>
            <a:cxnSpLocks/>
            <a:endCxn id="71" idx="0"/>
          </p:cNvCxnSpPr>
          <p:nvPr/>
        </p:nvCxnSpPr>
        <p:spPr>
          <a:xfrm>
            <a:off x="2543459" y="4343399"/>
            <a:ext cx="0" cy="758605"/>
          </a:xfrm>
          <a:prstGeom prst="straightConnector1">
            <a:avLst/>
          </a:prstGeom>
          <a:ln w="19050">
            <a:solidFill>
              <a:schemeClr val="accent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58B057B-8F4B-4986-9902-2991CE9BDBF5}"/>
              </a:ext>
            </a:extLst>
          </p:cNvPr>
          <p:cNvGrpSpPr/>
          <p:nvPr/>
        </p:nvGrpSpPr>
        <p:grpSpPr>
          <a:xfrm>
            <a:off x="1466850" y="5102004"/>
            <a:ext cx="2153217" cy="679008"/>
            <a:chOff x="4865204" y="4264223"/>
            <a:chExt cx="2153217" cy="679008"/>
          </a:xfrm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CF1EBB44-C483-4CA6-BC14-5C4F27D437C8}"/>
                </a:ext>
              </a:extLst>
            </p:cNvPr>
            <p:cNvSpPr/>
            <p:nvPr/>
          </p:nvSpPr>
          <p:spPr bwMode="auto">
            <a:xfrm>
              <a:off x="4865204" y="4264223"/>
              <a:ext cx="2153217" cy="679008"/>
            </a:xfrm>
            <a:prstGeom prst="rect">
              <a:avLst/>
            </a:prstGeom>
            <a:noFill/>
            <a:ln w="19050">
              <a:solidFill>
                <a:schemeClr val="accent2">
                  <a:lumMod val="90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8ECF7A13-24E2-4EF7-82B6-846B22346442}"/>
                </a:ext>
              </a:extLst>
            </p:cNvPr>
            <p:cNvGrpSpPr/>
            <p:nvPr/>
          </p:nvGrpSpPr>
          <p:grpSpPr>
            <a:xfrm>
              <a:off x="5286796" y="4397987"/>
              <a:ext cx="1302785" cy="411480"/>
              <a:chOff x="945405" y="4237960"/>
              <a:chExt cx="1302785" cy="411480"/>
            </a:xfrm>
          </p:grpSpPr>
          <p:sp>
            <p:nvSpPr>
              <p:cNvPr id="73" name="Database_EFC7" title="Icon of a cylinder">
                <a:extLst>
                  <a:ext uri="{FF2B5EF4-FFF2-40B4-BE49-F238E27FC236}">
                    <a16:creationId xmlns:a16="http://schemas.microsoft.com/office/drawing/2014/main" id="{2B479B31-82C8-4FC3-B67C-5D553B6CE50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945405" y="4237960"/>
                <a:ext cx="316562" cy="411480"/>
              </a:xfrm>
              <a:custGeom>
                <a:avLst/>
                <a:gdLst>
                  <a:gd name="T0" fmla="*/ 2470 w 2511"/>
                  <a:gd name="T1" fmla="*/ 627 h 3264"/>
                  <a:gd name="T2" fmla="*/ 2511 w 2511"/>
                  <a:gd name="T3" fmla="*/ 627 h 3264"/>
                  <a:gd name="T4" fmla="*/ 2511 w 2511"/>
                  <a:gd name="T5" fmla="*/ 2762 h 3264"/>
                  <a:gd name="T6" fmla="*/ 1255 w 2511"/>
                  <a:gd name="T7" fmla="*/ 3264 h 3264"/>
                  <a:gd name="T8" fmla="*/ 0 w 2511"/>
                  <a:gd name="T9" fmla="*/ 2762 h 3264"/>
                  <a:gd name="T10" fmla="*/ 0 w 2511"/>
                  <a:gd name="T11" fmla="*/ 627 h 3264"/>
                  <a:gd name="T12" fmla="*/ 41 w 2511"/>
                  <a:gd name="T13" fmla="*/ 627 h 3264"/>
                  <a:gd name="T14" fmla="*/ 1255 w 2511"/>
                  <a:gd name="T15" fmla="*/ 1004 h 3264"/>
                  <a:gd name="T16" fmla="*/ 2470 w 2511"/>
                  <a:gd name="T17" fmla="*/ 627 h 3264"/>
                  <a:gd name="T18" fmla="*/ 1255 w 2511"/>
                  <a:gd name="T19" fmla="*/ 0 h 3264"/>
                  <a:gd name="T20" fmla="*/ 0 w 2511"/>
                  <a:gd name="T21" fmla="*/ 502 h 3264"/>
                  <a:gd name="T22" fmla="*/ 1255 w 2511"/>
                  <a:gd name="T23" fmla="*/ 1004 h 3264"/>
                  <a:gd name="T24" fmla="*/ 2511 w 2511"/>
                  <a:gd name="T25" fmla="*/ 502 h 3264"/>
                  <a:gd name="T26" fmla="*/ 1255 w 2511"/>
                  <a:gd name="T27" fmla="*/ 0 h 3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11" h="3264">
                    <a:moveTo>
                      <a:pt x="2470" y="627"/>
                    </a:moveTo>
                    <a:cubicBezTo>
                      <a:pt x="2511" y="627"/>
                      <a:pt x="2511" y="627"/>
                      <a:pt x="2511" y="627"/>
                    </a:cubicBezTo>
                    <a:cubicBezTo>
                      <a:pt x="2511" y="2762"/>
                      <a:pt x="2511" y="2762"/>
                      <a:pt x="2511" y="2762"/>
                    </a:cubicBezTo>
                    <a:cubicBezTo>
                      <a:pt x="2511" y="3040"/>
                      <a:pt x="1949" y="3264"/>
                      <a:pt x="1255" y="3264"/>
                    </a:cubicBezTo>
                    <a:cubicBezTo>
                      <a:pt x="562" y="3264"/>
                      <a:pt x="0" y="3040"/>
                      <a:pt x="0" y="2762"/>
                    </a:cubicBezTo>
                    <a:cubicBezTo>
                      <a:pt x="0" y="627"/>
                      <a:pt x="0" y="627"/>
                      <a:pt x="0" y="627"/>
                    </a:cubicBezTo>
                    <a:cubicBezTo>
                      <a:pt x="41" y="627"/>
                      <a:pt x="41" y="627"/>
                      <a:pt x="41" y="627"/>
                    </a:cubicBezTo>
                    <a:cubicBezTo>
                      <a:pt x="180" y="844"/>
                      <a:pt x="671" y="1004"/>
                      <a:pt x="1255" y="1004"/>
                    </a:cubicBezTo>
                    <a:cubicBezTo>
                      <a:pt x="1840" y="1004"/>
                      <a:pt x="2330" y="844"/>
                      <a:pt x="2470" y="627"/>
                    </a:cubicBezTo>
                    <a:close/>
                    <a:moveTo>
                      <a:pt x="1255" y="0"/>
                    </a:moveTo>
                    <a:cubicBezTo>
                      <a:pt x="562" y="0"/>
                      <a:pt x="0" y="224"/>
                      <a:pt x="0" y="502"/>
                    </a:cubicBezTo>
                    <a:cubicBezTo>
                      <a:pt x="0" y="779"/>
                      <a:pt x="562" y="1004"/>
                      <a:pt x="1255" y="1004"/>
                    </a:cubicBezTo>
                    <a:cubicBezTo>
                      <a:pt x="1949" y="1004"/>
                      <a:pt x="2511" y="779"/>
                      <a:pt x="2511" y="502"/>
                    </a:cubicBezTo>
                    <a:cubicBezTo>
                      <a:pt x="2511" y="224"/>
                      <a:pt x="1949" y="0"/>
                      <a:pt x="1255" y="0"/>
                    </a:cubicBezTo>
                    <a:close/>
                  </a:path>
                </a:pathLst>
              </a:custGeom>
              <a:noFill/>
              <a:ln w="15875" cap="sq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2139B5">
                      <a:lumMod val="7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4D5DAD1B-57F3-4CC7-B2B9-CB13D178BD3E}"/>
                  </a:ext>
                </a:extLst>
              </p:cNvPr>
              <p:cNvSpPr txBox="1"/>
              <p:nvPr/>
            </p:nvSpPr>
            <p:spPr>
              <a:xfrm>
                <a:off x="1390711" y="4311883"/>
                <a:ext cx="857479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2139B5">
                        <a:lumMod val="75000"/>
                      </a:srgbClr>
                    </a:solidFill>
                    <a:effectLst/>
                    <a:uLnTx/>
                    <a:uFillTx/>
                    <a:latin typeface="Segoe UI"/>
                    <a:ea typeface="+mn-ea"/>
                    <a:cs typeface="+mn-cs"/>
                  </a:rPr>
                  <a:t>Volume</a:t>
                </a:r>
              </a:p>
            </p:txBody>
          </p:sp>
        </p:grp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id="{AD560BB2-1DB8-4E36-9E65-E84690A74FB9}"/>
              </a:ext>
            </a:extLst>
          </p:cNvPr>
          <p:cNvSpPr/>
          <p:nvPr/>
        </p:nvSpPr>
        <p:spPr bwMode="auto">
          <a:xfrm>
            <a:off x="1228680" y="2245727"/>
            <a:ext cx="8419862" cy="2322540"/>
          </a:xfrm>
          <a:prstGeom prst="rect">
            <a:avLst/>
          </a:prstGeom>
          <a:noFill/>
          <a:ln w="19050">
            <a:solidFill>
              <a:schemeClr val="accent2">
                <a:lumMod val="90000"/>
              </a:schemeClr>
            </a:solidFill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34C0CBAB-3E7D-4C52-8527-6AF2C655F8E9}"/>
              </a:ext>
            </a:extLst>
          </p:cNvPr>
          <p:cNvGrpSpPr/>
          <p:nvPr/>
        </p:nvGrpSpPr>
        <p:grpSpPr>
          <a:xfrm>
            <a:off x="7913018" y="4113581"/>
            <a:ext cx="1457726" cy="365760"/>
            <a:chOff x="9362286" y="1802205"/>
            <a:chExt cx="1457726" cy="365760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2FC6C40-DB56-4FFD-8DA2-CC667AF138F9}"/>
                </a:ext>
              </a:extLst>
            </p:cNvPr>
            <p:cNvSpPr txBox="1"/>
            <p:nvPr/>
          </p:nvSpPr>
          <p:spPr>
            <a:xfrm>
              <a:off x="9852568" y="1811314"/>
              <a:ext cx="96744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2139B5">
                      <a:lumMod val="75000"/>
                    </a:srgbClr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Network</a:t>
              </a:r>
            </a:p>
          </p:txBody>
        </p:sp>
        <p:sp>
          <p:nvSpPr>
            <p:cNvPr id="78" name="Intelligence" title="Icon of circles connected by crossing lines">
              <a:extLst>
                <a:ext uri="{FF2B5EF4-FFF2-40B4-BE49-F238E27FC236}">
                  <a16:creationId xmlns:a16="http://schemas.microsoft.com/office/drawing/2014/main" id="{15CBCE6F-9E3D-444F-9C82-15CC5B4963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362286" y="1802205"/>
              <a:ext cx="380638" cy="365760"/>
            </a:xfrm>
            <a:custGeom>
              <a:avLst/>
              <a:gdLst>
                <a:gd name="T0" fmla="*/ 90 w 347"/>
                <a:gd name="T1" fmla="*/ 24 h 333"/>
                <a:gd name="T2" fmla="*/ 114 w 347"/>
                <a:gd name="T3" fmla="*/ 0 h 333"/>
                <a:gd name="T4" fmla="*/ 138 w 347"/>
                <a:gd name="T5" fmla="*/ 24 h 333"/>
                <a:gd name="T6" fmla="*/ 114 w 347"/>
                <a:gd name="T7" fmla="*/ 49 h 333"/>
                <a:gd name="T8" fmla="*/ 90 w 347"/>
                <a:gd name="T9" fmla="*/ 24 h 333"/>
                <a:gd name="T10" fmla="*/ 0 w 347"/>
                <a:gd name="T11" fmla="*/ 146 h 333"/>
                <a:gd name="T12" fmla="*/ 37 w 347"/>
                <a:gd name="T13" fmla="*/ 183 h 333"/>
                <a:gd name="T14" fmla="*/ 75 w 347"/>
                <a:gd name="T15" fmla="*/ 146 h 333"/>
                <a:gd name="T16" fmla="*/ 37 w 347"/>
                <a:gd name="T17" fmla="*/ 108 h 333"/>
                <a:gd name="T18" fmla="*/ 0 w 347"/>
                <a:gd name="T19" fmla="*/ 146 h 333"/>
                <a:gd name="T20" fmla="*/ 60 w 347"/>
                <a:gd name="T21" fmla="*/ 273 h 333"/>
                <a:gd name="T22" fmla="*/ 119 w 347"/>
                <a:gd name="T23" fmla="*/ 333 h 333"/>
                <a:gd name="T24" fmla="*/ 179 w 347"/>
                <a:gd name="T25" fmla="*/ 273 h 333"/>
                <a:gd name="T26" fmla="*/ 119 w 347"/>
                <a:gd name="T27" fmla="*/ 213 h 333"/>
                <a:gd name="T28" fmla="*/ 60 w 347"/>
                <a:gd name="T29" fmla="*/ 273 h 333"/>
                <a:gd name="T30" fmla="*/ 134 w 347"/>
                <a:gd name="T31" fmla="*/ 110 h 333"/>
                <a:gd name="T32" fmla="*/ 174 w 347"/>
                <a:gd name="T33" fmla="*/ 149 h 333"/>
                <a:gd name="T34" fmla="*/ 213 w 347"/>
                <a:gd name="T35" fmla="*/ 110 h 333"/>
                <a:gd name="T36" fmla="*/ 174 w 347"/>
                <a:gd name="T37" fmla="*/ 71 h 333"/>
                <a:gd name="T38" fmla="*/ 134 w 347"/>
                <a:gd name="T39" fmla="*/ 110 h 333"/>
                <a:gd name="T40" fmla="*/ 228 w 347"/>
                <a:gd name="T41" fmla="*/ 241 h 333"/>
                <a:gd name="T42" fmla="*/ 287 w 347"/>
                <a:gd name="T43" fmla="*/ 303 h 333"/>
                <a:gd name="T44" fmla="*/ 347 w 347"/>
                <a:gd name="T45" fmla="*/ 241 h 333"/>
                <a:gd name="T46" fmla="*/ 287 w 347"/>
                <a:gd name="T47" fmla="*/ 179 h 333"/>
                <a:gd name="T48" fmla="*/ 228 w 347"/>
                <a:gd name="T49" fmla="*/ 241 h 333"/>
                <a:gd name="T50" fmla="*/ 228 w 347"/>
                <a:gd name="T51" fmla="*/ 250 h 333"/>
                <a:gd name="T52" fmla="*/ 178 w 347"/>
                <a:gd name="T53" fmla="*/ 262 h 333"/>
                <a:gd name="T54" fmla="*/ 74 w 347"/>
                <a:gd name="T55" fmla="*/ 139 h 333"/>
                <a:gd name="T56" fmla="*/ 136 w 347"/>
                <a:gd name="T57" fmla="*/ 120 h 333"/>
                <a:gd name="T58" fmla="*/ 137 w 347"/>
                <a:gd name="T59" fmla="*/ 216 h 333"/>
                <a:gd name="T60" fmla="*/ 162 w 347"/>
                <a:gd name="T61" fmla="*/ 148 h 333"/>
                <a:gd name="T62" fmla="*/ 86 w 347"/>
                <a:gd name="T63" fmla="*/ 223 h 333"/>
                <a:gd name="T64" fmla="*/ 57 w 347"/>
                <a:gd name="T65" fmla="*/ 177 h 333"/>
                <a:gd name="T66" fmla="*/ 232 w 347"/>
                <a:gd name="T67" fmla="*/ 217 h 333"/>
                <a:gd name="T68" fmla="*/ 71 w 347"/>
                <a:gd name="T69" fmla="*/ 161 h 333"/>
                <a:gd name="T70" fmla="*/ 102 w 347"/>
                <a:gd name="T71" fmla="*/ 46 h 333"/>
                <a:gd name="T72" fmla="*/ 58 w 347"/>
                <a:gd name="T73" fmla="*/ 115 h 333"/>
                <a:gd name="T74" fmla="*/ 249 w 347"/>
                <a:gd name="T75" fmla="*/ 194 h 333"/>
                <a:gd name="T76" fmla="*/ 200 w 347"/>
                <a:gd name="T77" fmla="*/ 139 h 333"/>
                <a:gd name="T78" fmla="*/ 112 w 347"/>
                <a:gd name="T79" fmla="*/ 213 h 333"/>
                <a:gd name="T80" fmla="*/ 114 w 347"/>
                <a:gd name="T81" fmla="*/ 49 h 333"/>
                <a:gd name="T82" fmla="*/ 126 w 347"/>
                <a:gd name="T83" fmla="*/ 45 h 333"/>
                <a:gd name="T84" fmla="*/ 151 w 347"/>
                <a:gd name="T85" fmla="*/ 78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7" h="333">
                  <a:moveTo>
                    <a:pt x="90" y="24"/>
                  </a:moveTo>
                  <a:cubicBezTo>
                    <a:pt x="90" y="11"/>
                    <a:pt x="100" y="0"/>
                    <a:pt x="114" y="0"/>
                  </a:cubicBezTo>
                  <a:cubicBezTo>
                    <a:pt x="127" y="0"/>
                    <a:pt x="138" y="11"/>
                    <a:pt x="138" y="24"/>
                  </a:cubicBezTo>
                  <a:cubicBezTo>
                    <a:pt x="138" y="38"/>
                    <a:pt x="127" y="49"/>
                    <a:pt x="114" y="49"/>
                  </a:cubicBezTo>
                  <a:cubicBezTo>
                    <a:pt x="100" y="49"/>
                    <a:pt x="90" y="38"/>
                    <a:pt x="90" y="24"/>
                  </a:cubicBezTo>
                  <a:close/>
                  <a:moveTo>
                    <a:pt x="0" y="146"/>
                  </a:moveTo>
                  <a:cubicBezTo>
                    <a:pt x="0" y="166"/>
                    <a:pt x="17" y="183"/>
                    <a:pt x="37" y="183"/>
                  </a:cubicBezTo>
                  <a:cubicBezTo>
                    <a:pt x="58" y="183"/>
                    <a:pt x="75" y="166"/>
                    <a:pt x="75" y="146"/>
                  </a:cubicBezTo>
                  <a:cubicBezTo>
                    <a:pt x="75" y="125"/>
                    <a:pt x="58" y="108"/>
                    <a:pt x="37" y="108"/>
                  </a:cubicBezTo>
                  <a:cubicBezTo>
                    <a:pt x="17" y="108"/>
                    <a:pt x="0" y="125"/>
                    <a:pt x="0" y="146"/>
                  </a:cubicBezTo>
                  <a:close/>
                  <a:moveTo>
                    <a:pt x="60" y="273"/>
                  </a:moveTo>
                  <a:cubicBezTo>
                    <a:pt x="60" y="306"/>
                    <a:pt x="86" y="333"/>
                    <a:pt x="119" y="333"/>
                  </a:cubicBezTo>
                  <a:cubicBezTo>
                    <a:pt x="152" y="333"/>
                    <a:pt x="179" y="306"/>
                    <a:pt x="179" y="273"/>
                  </a:cubicBezTo>
                  <a:cubicBezTo>
                    <a:pt x="179" y="240"/>
                    <a:pt x="152" y="213"/>
                    <a:pt x="119" y="213"/>
                  </a:cubicBezTo>
                  <a:cubicBezTo>
                    <a:pt x="86" y="213"/>
                    <a:pt x="60" y="240"/>
                    <a:pt x="60" y="273"/>
                  </a:cubicBezTo>
                  <a:close/>
                  <a:moveTo>
                    <a:pt x="134" y="110"/>
                  </a:moveTo>
                  <a:cubicBezTo>
                    <a:pt x="134" y="132"/>
                    <a:pt x="152" y="149"/>
                    <a:pt x="174" y="149"/>
                  </a:cubicBezTo>
                  <a:cubicBezTo>
                    <a:pt x="195" y="149"/>
                    <a:pt x="213" y="132"/>
                    <a:pt x="213" y="110"/>
                  </a:cubicBezTo>
                  <a:cubicBezTo>
                    <a:pt x="213" y="89"/>
                    <a:pt x="195" y="71"/>
                    <a:pt x="174" y="71"/>
                  </a:cubicBezTo>
                  <a:cubicBezTo>
                    <a:pt x="152" y="71"/>
                    <a:pt x="134" y="89"/>
                    <a:pt x="134" y="110"/>
                  </a:cubicBezTo>
                  <a:close/>
                  <a:moveTo>
                    <a:pt x="228" y="241"/>
                  </a:moveTo>
                  <a:cubicBezTo>
                    <a:pt x="228" y="275"/>
                    <a:pt x="254" y="303"/>
                    <a:pt x="287" y="303"/>
                  </a:cubicBezTo>
                  <a:cubicBezTo>
                    <a:pt x="320" y="303"/>
                    <a:pt x="347" y="275"/>
                    <a:pt x="347" y="241"/>
                  </a:cubicBezTo>
                  <a:cubicBezTo>
                    <a:pt x="347" y="207"/>
                    <a:pt x="320" y="179"/>
                    <a:pt x="287" y="179"/>
                  </a:cubicBezTo>
                  <a:cubicBezTo>
                    <a:pt x="254" y="179"/>
                    <a:pt x="228" y="207"/>
                    <a:pt x="228" y="241"/>
                  </a:cubicBezTo>
                  <a:close/>
                  <a:moveTo>
                    <a:pt x="228" y="250"/>
                  </a:moveTo>
                  <a:cubicBezTo>
                    <a:pt x="178" y="262"/>
                    <a:pt x="178" y="262"/>
                    <a:pt x="178" y="262"/>
                  </a:cubicBezTo>
                  <a:moveTo>
                    <a:pt x="74" y="139"/>
                  </a:moveTo>
                  <a:cubicBezTo>
                    <a:pt x="136" y="120"/>
                    <a:pt x="136" y="120"/>
                    <a:pt x="136" y="120"/>
                  </a:cubicBezTo>
                  <a:moveTo>
                    <a:pt x="137" y="216"/>
                  </a:moveTo>
                  <a:cubicBezTo>
                    <a:pt x="162" y="148"/>
                    <a:pt x="162" y="148"/>
                    <a:pt x="162" y="148"/>
                  </a:cubicBezTo>
                  <a:moveTo>
                    <a:pt x="86" y="223"/>
                  </a:moveTo>
                  <a:cubicBezTo>
                    <a:pt x="57" y="177"/>
                    <a:pt x="57" y="177"/>
                    <a:pt x="57" y="177"/>
                  </a:cubicBezTo>
                  <a:moveTo>
                    <a:pt x="232" y="217"/>
                  </a:moveTo>
                  <a:cubicBezTo>
                    <a:pt x="71" y="161"/>
                    <a:pt x="71" y="161"/>
                    <a:pt x="71" y="161"/>
                  </a:cubicBezTo>
                  <a:moveTo>
                    <a:pt x="102" y="46"/>
                  </a:moveTo>
                  <a:cubicBezTo>
                    <a:pt x="58" y="115"/>
                    <a:pt x="58" y="115"/>
                    <a:pt x="58" y="115"/>
                  </a:cubicBezTo>
                  <a:moveTo>
                    <a:pt x="249" y="194"/>
                  </a:moveTo>
                  <a:cubicBezTo>
                    <a:pt x="200" y="139"/>
                    <a:pt x="200" y="139"/>
                    <a:pt x="200" y="139"/>
                  </a:cubicBezTo>
                  <a:moveTo>
                    <a:pt x="112" y="213"/>
                  </a:moveTo>
                  <a:cubicBezTo>
                    <a:pt x="114" y="49"/>
                    <a:pt x="114" y="49"/>
                    <a:pt x="114" y="49"/>
                  </a:cubicBezTo>
                  <a:moveTo>
                    <a:pt x="126" y="45"/>
                  </a:moveTo>
                  <a:cubicBezTo>
                    <a:pt x="151" y="78"/>
                    <a:pt x="151" y="78"/>
                    <a:pt x="151" y="78"/>
                  </a:cubicBezTo>
                </a:path>
              </a:pathLst>
            </a:custGeom>
            <a:noFill/>
            <a:ln w="15875" cap="sq">
              <a:solidFill>
                <a:schemeClr val="accent5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2139B5">
                    <a:lumMod val="7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5D60B671-2E1D-4D74-82BF-EAAD45ED84FD}"/>
              </a:ext>
            </a:extLst>
          </p:cNvPr>
          <p:cNvCxnSpPr>
            <a:cxnSpLocks/>
            <a:stCxn id="84" idx="0"/>
          </p:cNvCxnSpPr>
          <p:nvPr/>
        </p:nvCxnSpPr>
        <p:spPr>
          <a:xfrm flipH="1" flipV="1">
            <a:off x="7137543" y="3484889"/>
            <a:ext cx="2952402" cy="1672"/>
          </a:xfrm>
          <a:prstGeom prst="straightConnector1">
            <a:avLst/>
          </a:prstGeom>
          <a:ln w="19050">
            <a:solidFill>
              <a:srgbClr val="BDBDBD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globe" title="Icon of the earth">
            <a:extLst>
              <a:ext uri="{FF2B5EF4-FFF2-40B4-BE49-F238E27FC236}">
                <a16:creationId xmlns:a16="http://schemas.microsoft.com/office/drawing/2014/main" id="{32000E24-CD2B-4538-B933-3119D768BDE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89945" y="2927268"/>
            <a:ext cx="1111456" cy="1115237"/>
          </a:xfrm>
          <a:custGeom>
            <a:avLst/>
            <a:gdLst>
              <a:gd name="T0" fmla="*/ 0 w 332"/>
              <a:gd name="T1" fmla="*/ 167 h 333"/>
              <a:gd name="T2" fmla="*/ 36 w 332"/>
              <a:gd name="T3" fmla="*/ 63 h 333"/>
              <a:gd name="T4" fmla="*/ 166 w 332"/>
              <a:gd name="T5" fmla="*/ 0 h 333"/>
              <a:gd name="T6" fmla="*/ 332 w 332"/>
              <a:gd name="T7" fmla="*/ 167 h 333"/>
              <a:gd name="T8" fmla="*/ 166 w 332"/>
              <a:gd name="T9" fmla="*/ 333 h 333"/>
              <a:gd name="T10" fmla="*/ 0 w 332"/>
              <a:gd name="T11" fmla="*/ 167 h 333"/>
              <a:gd name="T12" fmla="*/ 89 w 332"/>
              <a:gd name="T13" fmla="*/ 314 h 333"/>
              <a:gd name="T14" fmla="*/ 102 w 332"/>
              <a:gd name="T15" fmla="*/ 299 h 333"/>
              <a:gd name="T16" fmla="*/ 98 w 332"/>
              <a:gd name="T17" fmla="*/ 272 h 333"/>
              <a:gd name="T18" fmla="*/ 72 w 332"/>
              <a:gd name="T19" fmla="*/ 255 h 333"/>
              <a:gd name="T20" fmla="*/ 42 w 332"/>
              <a:gd name="T21" fmla="*/ 246 h 333"/>
              <a:gd name="T22" fmla="*/ 21 w 332"/>
              <a:gd name="T23" fmla="*/ 217 h 333"/>
              <a:gd name="T24" fmla="*/ 38 w 332"/>
              <a:gd name="T25" fmla="*/ 168 h 333"/>
              <a:gd name="T26" fmla="*/ 58 w 332"/>
              <a:gd name="T27" fmla="*/ 167 h 333"/>
              <a:gd name="T28" fmla="*/ 80 w 332"/>
              <a:gd name="T29" fmla="*/ 193 h 333"/>
              <a:gd name="T30" fmla="*/ 102 w 332"/>
              <a:gd name="T31" fmla="*/ 182 h 333"/>
              <a:gd name="T32" fmla="*/ 93 w 332"/>
              <a:gd name="T33" fmla="*/ 156 h 333"/>
              <a:gd name="T34" fmla="*/ 101 w 332"/>
              <a:gd name="T35" fmla="*/ 124 h 333"/>
              <a:gd name="T36" fmla="*/ 145 w 332"/>
              <a:gd name="T37" fmla="*/ 80 h 333"/>
              <a:gd name="T38" fmla="*/ 119 w 332"/>
              <a:gd name="T39" fmla="*/ 47 h 333"/>
              <a:gd name="T40" fmla="*/ 101 w 332"/>
              <a:gd name="T41" fmla="*/ 68 h 333"/>
              <a:gd name="T42" fmla="*/ 32 w 332"/>
              <a:gd name="T43" fmla="*/ 68 h 333"/>
              <a:gd name="T44" fmla="*/ 251 w 332"/>
              <a:gd name="T45" fmla="*/ 24 h 333"/>
              <a:gd name="T46" fmla="*/ 187 w 332"/>
              <a:gd name="T47" fmla="*/ 56 h 333"/>
              <a:gd name="T48" fmla="*/ 201 w 332"/>
              <a:gd name="T49" fmla="*/ 92 h 333"/>
              <a:gd name="T50" fmla="*/ 235 w 332"/>
              <a:gd name="T51" fmla="*/ 92 h 333"/>
              <a:gd name="T52" fmla="*/ 219 w 332"/>
              <a:gd name="T53" fmla="*/ 115 h 333"/>
              <a:gd name="T54" fmla="*/ 187 w 332"/>
              <a:gd name="T55" fmla="*/ 130 h 333"/>
              <a:gd name="T56" fmla="*/ 161 w 332"/>
              <a:gd name="T57" fmla="*/ 168 h 333"/>
              <a:gd name="T58" fmla="*/ 169 w 332"/>
              <a:gd name="T59" fmla="*/ 204 h 333"/>
              <a:gd name="T60" fmla="*/ 206 w 332"/>
              <a:gd name="T61" fmla="*/ 225 h 333"/>
              <a:gd name="T62" fmla="*/ 218 w 332"/>
              <a:gd name="T63" fmla="*/ 212 h 333"/>
              <a:gd name="T64" fmla="*/ 229 w 332"/>
              <a:gd name="T65" fmla="*/ 244 h 333"/>
              <a:gd name="T66" fmla="*/ 217 w 332"/>
              <a:gd name="T67" fmla="*/ 289 h 333"/>
              <a:gd name="T68" fmla="*/ 245 w 332"/>
              <a:gd name="T69" fmla="*/ 276 h 333"/>
              <a:gd name="T70" fmla="*/ 259 w 332"/>
              <a:gd name="T71" fmla="*/ 256 h 333"/>
              <a:gd name="T72" fmla="*/ 259 w 332"/>
              <a:gd name="T73" fmla="*/ 168 h 333"/>
              <a:gd name="T74" fmla="*/ 239 w 332"/>
              <a:gd name="T75" fmla="*/ 137 h 333"/>
              <a:gd name="T76" fmla="*/ 259 w 332"/>
              <a:gd name="T77" fmla="*/ 124 h 333"/>
              <a:gd name="T78" fmla="*/ 284 w 332"/>
              <a:gd name="T79" fmla="*/ 137 h 333"/>
              <a:gd name="T80" fmla="*/ 306 w 332"/>
              <a:gd name="T81" fmla="*/ 170 h 333"/>
              <a:gd name="T82" fmla="*/ 306 w 332"/>
              <a:gd name="T83" fmla="*/ 186 h 333"/>
              <a:gd name="T84" fmla="*/ 332 w 332"/>
              <a:gd name="T85" fmla="*/ 18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2" h="333">
                <a:moveTo>
                  <a:pt x="0" y="167"/>
                </a:moveTo>
                <a:cubicBezTo>
                  <a:pt x="0" y="128"/>
                  <a:pt x="13" y="92"/>
                  <a:pt x="36" y="63"/>
                </a:cubicBezTo>
                <a:cubicBezTo>
                  <a:pt x="66" y="25"/>
                  <a:pt x="113" y="0"/>
                  <a:pt x="166" y="0"/>
                </a:cubicBezTo>
                <a:cubicBezTo>
                  <a:pt x="258" y="0"/>
                  <a:pt x="332" y="75"/>
                  <a:pt x="332" y="167"/>
                </a:cubicBezTo>
                <a:cubicBezTo>
                  <a:pt x="332" y="258"/>
                  <a:pt x="258" y="333"/>
                  <a:pt x="166" y="333"/>
                </a:cubicBezTo>
                <a:cubicBezTo>
                  <a:pt x="74" y="333"/>
                  <a:pt x="0" y="258"/>
                  <a:pt x="0" y="167"/>
                </a:cubicBezTo>
                <a:close/>
                <a:moveTo>
                  <a:pt x="89" y="314"/>
                </a:moveTo>
                <a:cubicBezTo>
                  <a:pt x="102" y="299"/>
                  <a:pt x="102" y="299"/>
                  <a:pt x="102" y="299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72" y="255"/>
                  <a:pt x="72" y="255"/>
                  <a:pt x="72" y="255"/>
                </a:cubicBezTo>
                <a:cubicBezTo>
                  <a:pt x="42" y="246"/>
                  <a:pt x="42" y="246"/>
                  <a:pt x="42" y="246"/>
                </a:cubicBezTo>
                <a:cubicBezTo>
                  <a:pt x="21" y="217"/>
                  <a:pt x="21" y="217"/>
                  <a:pt x="21" y="217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80" y="193"/>
                  <a:pt x="80" y="193"/>
                  <a:pt x="80" y="193"/>
                </a:cubicBezTo>
                <a:cubicBezTo>
                  <a:pt x="102" y="182"/>
                  <a:pt x="102" y="182"/>
                  <a:pt x="102" y="182"/>
                </a:cubicBezTo>
                <a:cubicBezTo>
                  <a:pt x="93" y="156"/>
                  <a:pt x="93" y="156"/>
                  <a:pt x="93" y="156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32" y="68"/>
                  <a:pt x="32" y="68"/>
                  <a:pt x="32" y="68"/>
                </a:cubicBezTo>
                <a:moveTo>
                  <a:pt x="251" y="24"/>
                </a:moveTo>
                <a:cubicBezTo>
                  <a:pt x="187" y="56"/>
                  <a:pt x="187" y="56"/>
                  <a:pt x="187" y="56"/>
                </a:cubicBezTo>
                <a:cubicBezTo>
                  <a:pt x="201" y="92"/>
                  <a:pt x="201" y="92"/>
                  <a:pt x="201" y="92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19" y="115"/>
                  <a:pt x="219" y="115"/>
                  <a:pt x="219" y="115"/>
                </a:cubicBezTo>
                <a:cubicBezTo>
                  <a:pt x="187" y="130"/>
                  <a:pt x="187" y="130"/>
                  <a:pt x="187" y="130"/>
                </a:cubicBezTo>
                <a:cubicBezTo>
                  <a:pt x="161" y="168"/>
                  <a:pt x="161" y="168"/>
                  <a:pt x="161" y="168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206" y="225"/>
                  <a:pt x="206" y="225"/>
                  <a:pt x="206" y="225"/>
                </a:cubicBezTo>
                <a:cubicBezTo>
                  <a:pt x="218" y="212"/>
                  <a:pt x="218" y="212"/>
                  <a:pt x="218" y="212"/>
                </a:cubicBezTo>
                <a:cubicBezTo>
                  <a:pt x="229" y="244"/>
                  <a:pt x="229" y="244"/>
                  <a:pt x="229" y="244"/>
                </a:cubicBezTo>
                <a:cubicBezTo>
                  <a:pt x="217" y="289"/>
                  <a:pt x="217" y="289"/>
                  <a:pt x="217" y="289"/>
                </a:cubicBezTo>
                <a:cubicBezTo>
                  <a:pt x="245" y="276"/>
                  <a:pt x="245" y="276"/>
                  <a:pt x="245" y="276"/>
                </a:cubicBezTo>
                <a:cubicBezTo>
                  <a:pt x="259" y="256"/>
                  <a:pt x="259" y="256"/>
                  <a:pt x="259" y="256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39" y="137"/>
                  <a:pt x="239" y="137"/>
                  <a:pt x="239" y="137"/>
                </a:cubicBezTo>
                <a:cubicBezTo>
                  <a:pt x="259" y="124"/>
                  <a:pt x="259" y="124"/>
                  <a:pt x="259" y="124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306" y="170"/>
                  <a:pt x="306" y="170"/>
                  <a:pt x="306" y="170"/>
                </a:cubicBezTo>
                <a:cubicBezTo>
                  <a:pt x="306" y="186"/>
                  <a:pt x="306" y="186"/>
                  <a:pt x="306" y="186"/>
                </a:cubicBezTo>
                <a:cubicBezTo>
                  <a:pt x="332" y="181"/>
                  <a:pt x="332" y="181"/>
                  <a:pt x="332" y="181"/>
                </a:cubicBezTo>
              </a:path>
            </a:pathLst>
          </a:custGeom>
          <a:noFill/>
          <a:ln w="15875" cap="sq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513C0EE-D9A7-4C36-89D5-279CCD2B3E3B}"/>
              </a:ext>
            </a:extLst>
          </p:cNvPr>
          <p:cNvSpPr txBox="1"/>
          <p:nvPr/>
        </p:nvSpPr>
        <p:spPr>
          <a:xfrm>
            <a:off x="8332000" y="3212632"/>
            <a:ext cx="563488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Ingress</a:t>
            </a:r>
          </a:p>
        </p:txBody>
      </p:sp>
    </p:spTree>
    <p:extLst>
      <p:ext uri="{BB962C8B-B14F-4D97-AF65-F5344CB8AC3E}">
        <p14:creationId xmlns:p14="http://schemas.microsoft.com/office/powerpoint/2010/main" val="416550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3" grpId="0" animBg="1"/>
      <p:bldP spid="76" grpId="0" animBg="1"/>
      <p:bldP spid="84" grpId="0" animBg="1"/>
      <p:bldP spid="86" grpId="0"/>
    </p:bldLst>
  </p:timing>
</p:sld>
</file>

<file path=ppt/slides/slide8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0793B-B65C-43D9-93E4-02C15B167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B0D1C9-4B78-41DC-99A4-7E017BE164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Service Fabric Mesh in action</a:t>
            </a:r>
          </a:p>
        </p:txBody>
      </p:sp>
    </p:spTree>
    <p:extLst>
      <p:ext uri="{BB962C8B-B14F-4D97-AF65-F5344CB8AC3E}">
        <p14:creationId xmlns:p14="http://schemas.microsoft.com/office/powerpoint/2010/main" val="293049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E9ACB-2761-4BB0-84E0-83382403F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Sign up now!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9F8D3F-57D0-4C8A-A41F-65CABB001D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474524"/>
          </a:xfrm>
        </p:spPr>
        <p:txBody>
          <a:bodyPr/>
          <a:lstStyle/>
          <a:p>
            <a:pPr marL="0" indent="0">
              <a:buNone/>
            </a:pPr>
            <a:r>
              <a:rPr lang="en-US" sz="6000" dirty="0">
                <a:solidFill>
                  <a:schemeClr val="accent3"/>
                </a:solidFill>
              </a:rPr>
              <a:t>aka.ms/</a:t>
            </a:r>
            <a:r>
              <a:rPr lang="en-US" sz="6000" dirty="0" err="1">
                <a:solidFill>
                  <a:schemeClr val="accent3"/>
                </a:solidFill>
              </a:rPr>
              <a:t>SFMeshPreview</a:t>
            </a:r>
            <a:endParaRPr lang="en-US" sz="6000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Access to SDK and local tooling</a:t>
            </a:r>
          </a:p>
          <a:p>
            <a:r>
              <a:rPr lang="en-US" dirty="0"/>
              <a:t>Be the first in line to try the service</a:t>
            </a:r>
          </a:p>
        </p:txBody>
      </p:sp>
    </p:spTree>
    <p:extLst>
      <p:ext uri="{BB962C8B-B14F-4D97-AF65-F5344CB8AC3E}">
        <p14:creationId xmlns:p14="http://schemas.microsoft.com/office/powerpoint/2010/main" val="134968591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5-50195_Microsoft_Build_Template">
  <a:themeElements>
    <a:clrScheme name="Microsoft Build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505050"/>
      </a:accent1>
      <a:accent2>
        <a:srgbClr val="D2D2D2"/>
      </a:accent2>
      <a:accent3>
        <a:srgbClr val="E3008C"/>
      </a:accent3>
      <a:accent4>
        <a:srgbClr val="32145A"/>
      </a:accent4>
      <a:accent5>
        <a:srgbClr val="2139B5"/>
      </a:accent5>
      <a:accent6>
        <a:srgbClr val="E6E6E6"/>
      </a:accent6>
      <a:hlink>
        <a:srgbClr val="2139B5"/>
      </a:hlink>
      <a:folHlink>
        <a:srgbClr val="2139B5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8_16x9_Breakout_Template.potx" id="{1A72F1D6-8E00-44B7-8612-A96C51648790}" vid="{FC63816D-7A82-403A-9DF6-29F1914C4360}"/>
    </a:ext>
  </a:extLst>
</a:theme>
</file>

<file path=ppt/theme/theme2.xml><?xml version="1.0" encoding="utf-8"?>
<a:theme xmlns:a="http://schemas.openxmlformats.org/drawingml/2006/main" name="1_5-50195_Microsoft_Build_Template">
  <a:themeElements>
    <a:clrScheme name="Microsoft Build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505050"/>
      </a:accent1>
      <a:accent2>
        <a:srgbClr val="D2D2D2"/>
      </a:accent2>
      <a:accent3>
        <a:srgbClr val="E3008C"/>
      </a:accent3>
      <a:accent4>
        <a:srgbClr val="32145A"/>
      </a:accent4>
      <a:accent5>
        <a:srgbClr val="2139B5"/>
      </a:accent5>
      <a:accent6>
        <a:srgbClr val="E6E6E6"/>
      </a:accent6>
      <a:hlink>
        <a:srgbClr val="2139B5"/>
      </a:hlink>
      <a:folHlink>
        <a:srgbClr val="2139B5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8_16x9_Breakout_Template.potx" id="{574ED8E7-1ED1-46BC-945B-C6C4FC5A85DF}" vid="{9E6C194A-BB21-4427-A3A9-BD0DE6336FB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ternal_x0020_Speaker xmlns="5a4b3278-325d-441a-b38f-6f1926bc734e">Chu Anthony</External_x0020_Speaker>
    <j478fa01fff54a9d85f93cc1f742caa8 xmlns="5a4b3278-325d-441a-b38f-6f1926bc734e">
      <Terms xmlns="http://schemas.microsoft.com/office/infopath/2007/PartnerControls"/>
    </j478fa01fff54a9d85f93cc1f742caa8>
    <Event_x0020_End_x0020_Date xmlns="5a4b3278-325d-441a-b38f-6f1926bc734e">2018-05-10T07:00:00+00:00</Event_x0020_End_x0020_Date>
    <LikesCount xmlns="http://schemas.microsoft.com/sharepoint/v3" xsi:nil="true"/>
    <MS_x0020_Speaker xmlns="5a4b3278-325d-441a-b38f-6f1926bc734e">
      <UserInfo>
        <DisplayName/>
        <AccountId xsi:nil="true"/>
        <AccountType/>
      </UserInfo>
    </MS_x0020_Speaker>
    <o33121adfc264c7dbcad13be7db3ea4b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o33121adfc264c7dbcad13be7db3ea4b>
    <Session_x0020_Code xmlns="5a4b3278-325d-441a-b38f-6f1926bc734e">THR2047</Session_x0020_Code>
    <Presentation_x0020_Date xmlns="5a4b3278-325d-441a-b38f-6f1926bc734e" xsi:nil="true"/>
    <ba5aa7e3a41a404e868a451481761228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ba5aa7e3a41a404e868a451481761228>
    <n26c0b7259a14f82a9880173edc4cb73 xmlns="5a4b3278-325d-441a-b38f-6f1926bc734e">
      <Terms xmlns="http://schemas.microsoft.com/office/infopath/2007/PartnerControls"/>
    </n26c0b7259a14f82a9880173edc4cb73>
    <c4b02e5b2c48420dbed84c0f2f02e9a3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c4b02e5b2c48420dbed84c0f2f02e9a3>
    <Event_x0020_Start_x0020_Date xmlns="5a4b3278-325d-441a-b38f-6f1926bc734e">2018-05-06T07:00:00+00:00</Event_x0020_Start_x0020_Date>
    <MS_x0020_Content_x0020_Owner xmlns="5a4b3278-325d-441a-b38f-6f1926bc734e">
      <UserInfo>
        <DisplayName/>
        <AccountId xsi:nil="true"/>
        <AccountType/>
      </UserInfo>
    </MS_x0020_Content_x0020_Own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</TermName>
          <TermId xmlns="http://schemas.microsoft.com/office/infopath/2007/PartnerControls">98156d08-f86c-467a-ad79-de9e9c534df7</TermId>
        </TermInfo>
      </Terms>
    </TaxKeywordTaxHTField>
    <j129f3114929433a812312450a84994c xmlns="5a4b3278-325d-441a-b38f-6f1926bc734e">
      <Terms xmlns="http://schemas.microsoft.com/office/infopath/2007/PartnerControls"/>
    </j129f3114929433a812312450a84994c>
    <TaxCatchAll xmlns="230e9df3-be65-4c73-a93b-d1236ebd677e">
      <Value>20</Value>
      <Value>19</Value>
      <Value>45</Value>
      <Value>42</Value>
    </TaxCatchAll>
    <e1750f71052543bd8c4d7217e9f56da0 xmlns="5a4b3278-325d-441a-b38f-6f1926bc734e">
      <Terms xmlns="http://schemas.microsoft.com/office/infopath/2007/PartnerControls"/>
    </e1750f71052543bd8c4d7217e9f56da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606EF5350B4AC34299E527B9221D6B5E001A2DF7EB5935C14F830206357EC2322C" ma:contentTypeVersion="26" ma:contentTypeDescription="" ma:contentTypeScope="" ma:versionID="c8759e92857812bc9b3f43044e235f59">
  <xsd:schema xmlns:xsd="http://www.w3.org/2001/XMLSchema" xmlns:xs="http://www.w3.org/2001/XMLSchema" xmlns:p="http://schemas.microsoft.com/office/2006/metadata/properties" xmlns:ns1="http://schemas.microsoft.com/sharepoint/v3" xmlns:ns2="5a4b3278-325d-441a-b38f-6f1926bc734e" xmlns:ns3="230e9df3-be65-4c73-a93b-d1236ebd677e" xmlns:ns5="9d1f81f6-e953-47ea-988e-33ed651c58e6" targetNamespace="http://schemas.microsoft.com/office/2006/metadata/properties" ma:root="true" ma:fieldsID="11717c46bd241e05dcfc96b6b635e9e1" ns1:_="" ns2:_="" ns3:_="" ns5:_="">
    <xsd:import namespace="http://schemas.microsoft.com/sharepoint/v3"/>
    <xsd:import namespace="5a4b3278-325d-441a-b38f-6f1926bc734e"/>
    <xsd:import namespace="230e9df3-be65-4c73-a93b-d1236ebd677e"/>
    <xsd:import namespace="9d1f81f6-e953-47ea-988e-33ed651c58e6"/>
    <xsd:element name="properties">
      <xsd:complexType>
        <xsd:sequence>
          <xsd:element name="documentManagement">
            <xsd:complexType>
              <xsd:all>
                <xsd:element ref="ns2:o33121adfc264c7dbcad13be7db3ea4b" minOccurs="0"/>
                <xsd:element ref="ns3:TaxCatchAll" minOccurs="0"/>
                <xsd:element ref="ns3:TaxCatchAllLabel" minOccurs="0"/>
                <xsd:element ref="ns2:c4b02e5b2c48420dbed84c0f2f02e9a3" minOccurs="0"/>
                <xsd:element ref="ns2:ba5aa7e3a41a404e868a451481761228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j129f3114929433a812312450a84994c" minOccurs="0"/>
                <xsd:element ref="ns2:e1750f71052543bd8c4d7217e9f56da0" minOccurs="0"/>
                <xsd:element ref="ns2:Session_x0020_Code" minOccurs="0"/>
                <xsd:element ref="ns2:MS_x0020_Content_x0020_Owner" minOccurs="0"/>
                <xsd:element ref="ns2:j478fa01fff54a9d85f93cc1f742caa8" minOccurs="0"/>
                <xsd:element ref="ns2:n26c0b7259a14f82a9880173edc4cb73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5:MediaServiceMetadata" minOccurs="0"/>
                <xsd:element ref="ns5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4b3278-325d-441a-b38f-6f1926bc734e" elementFormDefault="qualified">
    <xsd:import namespace="http://schemas.microsoft.com/office/2006/documentManagement/types"/>
    <xsd:import namespace="http://schemas.microsoft.com/office/infopath/2007/PartnerControls"/>
    <xsd:element name="o33121adfc264c7dbcad13be7db3ea4b" ma:index="8" nillable="true" ma:taxonomy="true" ma:internalName="o33121adfc264c7dbcad13be7db3ea4b" ma:taxonomyFieldName="Event_x0020_Name" ma:displayName="Event Name" ma:default="" ma:fieldId="{833121ad-fc26-4c7d-bcad-13be7db3ea4b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c4b02e5b2c48420dbed84c0f2f02e9a3" ma:index="12" nillable="true" ma:taxonomy="true" ma:internalName="c4b02e5b2c48420dbed84c0f2f02e9a3" ma:taxonomyFieldName="Event_x0020_Location" ma:displayName="Event Location" ma:default="" ma:fieldId="{c4b02e5b-2c48-420d-bed8-4c0f2f02e9a3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5aa7e3a41a404e868a451481761228" ma:index="14" nillable="true" ma:taxonomy="true" ma:internalName="ba5aa7e3a41a404e868a451481761228" ma:taxonomyFieldName="Event_x0020_Venue" ma:displayName="Event Venue" ma:default="" ma:fieldId="{ba5aa7e3-a41a-404e-868a-451481761228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j129f3114929433a812312450a84994c" ma:index="21" nillable="true" ma:taxonomy="true" ma:internalName="j129f3114929433a812312450a84994c" ma:taxonomyFieldName="Product" ma:displayName="Product" ma:default="" ma:fieldId="{3129f311-4929-433a-8123-12450a84994c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1750f71052543bd8c4d7217e9f56da0" ma:index="23" nillable="true" ma:taxonomy="true" ma:internalName="e1750f71052543bd8c4d7217e9f56da0" ma:taxonomyFieldName="Campaign" ma:displayName="Campaign" ma:default="" ma:fieldId="{e1750f71-0525-43bd-8c4d-7217e9f56da0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j478fa01fff54a9d85f93cc1f742caa8" ma:index="27" nillable="true" ma:taxonomy="true" ma:internalName="j478fa01fff54a9d85f93cc1f742caa8" ma:taxonomyFieldName="Track" ma:displayName="Track" ma:default="" ma:fieldId="{3478fa01-fff5-4a9d-85f9-3cc1f742caa8}" ma:sspId="e385fb40-52d4-4fae-9c5b-3e8ff8a5878e" ma:termSetId="3d852f0a-ed69-4ada-86bc-dbe628c826a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n26c0b7259a14f82a9880173edc4cb73" ma:index="29" nillable="true" ma:taxonomy="true" ma:internalName="n26c0b7259a14f82a9880173edc4cb73" ma:taxonomyFieldName="Audience1" ma:displayName="Audience" ma:default="" ma:fieldId="{726c0b72-59a1-4f82-a988-0173edc4cb73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7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8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39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0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8a521885-91de-4219-9471-899125a19f6f}" ma:internalName="TaxCatchAll" ma:showField="CatchAllData" ma:web="5a4b3278-325d-441a-b38f-6f1926bc73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8a521885-91de-4219-9471-899125a19f6f}" ma:internalName="TaxCatchAllLabel" ma:readOnly="true" ma:showField="CatchAllDataLabel" ma:web="5a4b3278-325d-441a-b38f-6f1926bc73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1f81f6-e953-47ea-988e-33ed651c58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42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90F116-B58F-4255-B05B-DA3808E0E5C6}">
  <ds:schemaRefs>
    <ds:schemaRef ds:uri="http://purl.org/dc/terms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9d1f81f6-e953-47ea-988e-33ed651c58e6"/>
    <ds:schemaRef ds:uri="230e9df3-be65-4c73-a93b-d1236ebd677e"/>
    <ds:schemaRef ds:uri="5a4b3278-325d-441a-b38f-6f1926bc734e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B71AF13C-1D3C-427F-8B8C-A378D67473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a4b3278-325d-441a-b38f-6f1926bc734e"/>
    <ds:schemaRef ds:uri="230e9df3-be65-4c73-a93b-d1236ebd677e"/>
    <ds:schemaRef ds:uri="9d1f81f6-e953-47ea-988e-33ed651c58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mailtoUsha.Kishinchandani@microsoft.com</Template>
  <TotalTime>86</TotalTime>
  <Words>432</Words>
  <Application>Microsoft Office PowerPoint</Application>
  <PresentationFormat>Widescreen</PresentationFormat>
  <Paragraphs>111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Consolas</vt:lpstr>
      <vt:lpstr>Segoe UI</vt:lpstr>
      <vt:lpstr>Segoe UI Light</vt:lpstr>
      <vt:lpstr>Segoe UI Semibold</vt:lpstr>
      <vt:lpstr>Segoe UI Semilight</vt:lpstr>
      <vt:lpstr>Wingdings</vt:lpstr>
      <vt:lpstr>5-50195_Microsoft_Build_Template</vt:lpstr>
      <vt:lpstr>1_5-50195_Microsoft_Build_Template</vt:lpstr>
      <vt:lpstr>PowerPoint Presentation</vt:lpstr>
      <vt:lpstr>Containers and Microservices Zero to Hero with Service Fabric Mesh</vt:lpstr>
      <vt:lpstr>Azure Service Fabric Mesh</vt:lpstr>
      <vt:lpstr>Service Fabric</vt:lpstr>
      <vt:lpstr>Service Fabric Mesh</vt:lpstr>
      <vt:lpstr>Service Fabric Mesh Private Preview</vt:lpstr>
      <vt:lpstr>Service Fabric Resource Model</vt:lpstr>
      <vt:lpstr>Demos</vt:lpstr>
      <vt:lpstr>Sign up now!</vt:lpstr>
      <vt:lpstr>Service Fabric Mesh – the road ahead</vt:lpstr>
      <vt:lpstr>Service Fabric sessions</vt:lpstr>
      <vt:lpstr>PowerPoint Presentation</vt:lpstr>
      <vt:lpstr>aka.ms/SFMeshPreview</vt:lpstr>
      <vt:lpstr>PowerPoint Presentation</vt:lpstr>
    </vt:vector>
  </TitlesOfParts>
  <Manager>&lt;Comms manager name here&gt;</Manager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Containers and microservices: Zero to Hero with Service Fabric</dc:title>
  <dc:subject>Microsoft Build</dc:subject>
  <dc:creator>Caitlyn Ryan</dc:creator>
  <cp:keywords>Microsoft Build</cp:keywords>
  <dc:description/>
  <cp:lastModifiedBy>SYSTEM</cp:lastModifiedBy>
  <cp:revision>12</cp:revision>
  <dcterms:created xsi:type="dcterms:W3CDTF">2018-05-01T21:17:45Z</dcterms:created>
  <dcterms:modified xsi:type="dcterms:W3CDTF">2018-05-08T21:54:19Z</dcterms:modified>
  <cp:category>Microsoft Build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0x010100606EF5350B4AC34299E527B9221D6B5E001A2DF7EB5935C14F830206357EC2322C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20;#Washington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19;#Seattle|54f46ed2-c77e-4a59-b182-a4171fdb0d11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Owner">
    <vt:lpwstr>maryfj@microsoft.com</vt:lpwstr>
  </property>
  <property fmtid="{D5CDD505-2E9C-101B-9397-08002B2CF9AE}" pid="15" name="MSIP_Label_f42aa342-8706-4288-bd11-ebb85995028c_SetDate">
    <vt:lpwstr>2017-08-29T14:27:20.8568347-07:00</vt:lpwstr>
  </property>
  <property fmtid="{D5CDD505-2E9C-101B-9397-08002B2CF9AE}" pid="16" name="MSIP_Label_f42aa342-8706-4288-bd11-ebb85995028c_Name">
    <vt:lpwstr>General</vt:lpwstr>
  </property>
  <property fmtid="{D5CDD505-2E9C-101B-9397-08002B2CF9AE}" pid="17" name="MSIP_Label_f42aa342-8706-4288-bd11-ebb85995028c_Application">
    <vt:lpwstr>Microsoft Azure Information Protection</vt:lpwstr>
  </property>
  <property fmtid="{D5CDD505-2E9C-101B-9397-08002B2CF9AE}" pid="18" name="MSIP_Label_f42aa342-8706-4288-bd11-ebb85995028c_Extended_MSFT_Method">
    <vt:lpwstr>Automatic</vt:lpwstr>
  </property>
  <property fmtid="{D5CDD505-2E9C-101B-9397-08002B2CF9AE}" pid="19" name="Sensitivity">
    <vt:lpwstr>General</vt:lpwstr>
  </property>
  <property fmtid="{D5CDD505-2E9C-101B-9397-08002B2CF9AE}" pid="20" name="TaxKeyword">
    <vt:lpwstr>42;#Microsoft Build|98156d08-f86c-467a-ad79-de9e9c534df7</vt:lpwstr>
  </property>
  <property fmtid="{D5CDD505-2E9C-101B-9397-08002B2CF9AE}" pid="21" name="Event Name">
    <vt:lpwstr>45;#Build|58542b36-5bf5-46a6-a53f-a41fb7a73785</vt:lpwstr>
  </property>
  <property fmtid="{D5CDD505-2E9C-101B-9397-08002B2CF9AE}" pid="22" name="Audience1">
    <vt:lpwstr/>
  </property>
</Properties>
</file>